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95"/>
  </p:notesMasterIdLst>
  <p:sldIdLst>
    <p:sldId id="256" r:id="rId3"/>
    <p:sldId id="288" r:id="rId4"/>
    <p:sldId id="260" r:id="rId5"/>
    <p:sldId id="287" r:id="rId6"/>
    <p:sldId id="289" r:id="rId7"/>
    <p:sldId id="389" r:id="rId8"/>
    <p:sldId id="362" r:id="rId9"/>
    <p:sldId id="361"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369" r:id="rId24"/>
    <p:sldId id="290" r:id="rId25"/>
    <p:sldId id="272" r:id="rId26"/>
    <p:sldId id="265"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291" r:id="rId41"/>
    <p:sldId id="326" r:id="rId42"/>
    <p:sldId id="327" r:id="rId43"/>
    <p:sldId id="328" r:id="rId44"/>
    <p:sldId id="329" r:id="rId45"/>
    <p:sldId id="330" r:id="rId46"/>
    <p:sldId id="331" r:id="rId47"/>
    <p:sldId id="332" r:id="rId48"/>
    <p:sldId id="333" r:id="rId49"/>
    <p:sldId id="335" r:id="rId50"/>
    <p:sldId id="336" r:id="rId51"/>
    <p:sldId id="337" r:id="rId52"/>
    <p:sldId id="338" r:id="rId53"/>
    <p:sldId id="339" r:id="rId54"/>
    <p:sldId id="292" r:id="rId55"/>
    <p:sldId id="300" r:id="rId56"/>
    <p:sldId id="301" r:id="rId57"/>
    <p:sldId id="302" r:id="rId58"/>
    <p:sldId id="303" r:id="rId59"/>
    <p:sldId id="304" r:id="rId60"/>
    <p:sldId id="305" r:id="rId61"/>
    <p:sldId id="306" r:id="rId62"/>
    <p:sldId id="307" r:id="rId63"/>
    <p:sldId id="308" r:id="rId64"/>
    <p:sldId id="267" r:id="rId65"/>
    <p:sldId id="293" r:id="rId66"/>
    <p:sldId id="385" r:id="rId67"/>
    <p:sldId id="297" r:id="rId68"/>
    <p:sldId id="294" r:id="rId69"/>
    <p:sldId id="266" r:id="rId70"/>
    <p:sldId id="404" r:id="rId71"/>
    <p:sldId id="344" r:id="rId72"/>
    <p:sldId id="345" r:id="rId73"/>
    <p:sldId id="346" r:id="rId74"/>
    <p:sldId id="347" r:id="rId75"/>
    <p:sldId id="377" r:id="rId76"/>
    <p:sldId id="378" r:id="rId77"/>
    <p:sldId id="379" r:id="rId78"/>
    <p:sldId id="380" r:id="rId79"/>
    <p:sldId id="381" r:id="rId80"/>
    <p:sldId id="382" r:id="rId81"/>
    <p:sldId id="324" r:id="rId82"/>
    <p:sldId id="325" r:id="rId83"/>
    <p:sldId id="295" r:id="rId84"/>
    <p:sldId id="386" r:id="rId85"/>
    <p:sldId id="298" r:id="rId86"/>
    <p:sldId id="387" r:id="rId87"/>
    <p:sldId id="384" r:id="rId88"/>
    <p:sldId id="388" r:id="rId89"/>
    <p:sldId id="383" r:id="rId90"/>
    <p:sldId id="299" r:id="rId91"/>
    <p:sldId id="269" r:id="rId92"/>
    <p:sldId id="271" r:id="rId93"/>
    <p:sldId id="403" r:id="rId9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4872"/>
    <a:srgbClr val="067655"/>
    <a:srgbClr val="268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6806" autoAdjust="0"/>
  </p:normalViewPr>
  <p:slideViewPr>
    <p:cSldViewPr>
      <p:cViewPr>
        <p:scale>
          <a:sx n="100" d="100"/>
          <a:sy n="100" d="100"/>
        </p:scale>
        <p:origin x="-1860" y="-6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4B9DC1-2182-4BAB-8703-439FE6F1EE2E}" type="datetimeFigureOut">
              <a:rPr lang="en-US" smtClean="0"/>
              <a:t>9/18/2019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06D9C2-41F3-4320-B379-F06C649B32F1}" type="slidenum">
              <a:rPr lang="en-US" smtClean="0"/>
              <a:t>‹#›</a:t>
            </a:fld>
            <a:endParaRPr lang="en-US" dirty="0"/>
          </a:p>
        </p:txBody>
      </p:sp>
    </p:spTree>
    <p:extLst>
      <p:ext uri="{BB962C8B-B14F-4D97-AF65-F5344CB8AC3E}">
        <p14:creationId xmlns:p14="http://schemas.microsoft.com/office/powerpoint/2010/main" val="357840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a:t>
            </a:fld>
            <a:endParaRPr lang="en-US" dirty="0"/>
          </a:p>
        </p:txBody>
      </p:sp>
    </p:spTree>
    <p:extLst>
      <p:ext uri="{BB962C8B-B14F-4D97-AF65-F5344CB8AC3E}">
        <p14:creationId xmlns:p14="http://schemas.microsoft.com/office/powerpoint/2010/main" val="211332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Goal 1 – We are currently working on</a:t>
            </a:r>
            <a:r>
              <a:rPr lang="en-US" baseline="0" dirty="0" smtClean="0"/>
              <a:t> this.</a:t>
            </a:r>
          </a:p>
          <a:p>
            <a:pPr lvl="0"/>
            <a:r>
              <a:rPr lang="en-US" baseline="0" dirty="0" smtClean="0"/>
              <a:t>Goal 2 – Once we get the homeless liaison and the homeless Navigator they will work directly with the individuals.</a:t>
            </a:r>
          </a:p>
          <a:p>
            <a:pPr lvl="0"/>
            <a:r>
              <a:rPr lang="en-US" baseline="0" dirty="0" smtClean="0"/>
              <a:t>Goals 3 – Not started?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MET is the Mental Evaluation Team</a:t>
            </a:r>
          </a:p>
          <a:p>
            <a:pPr lvl="0"/>
            <a:r>
              <a:rPr lang="en-US" dirty="0" smtClean="0"/>
              <a:t>HALO Homeless Assistance Liaison</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Access –Union</a:t>
            </a:r>
            <a:r>
              <a:rPr lang="en-US" baseline="0" dirty="0" smtClean="0"/>
              <a:t> Station Homeless submitted a grant to have Shepard’s Pantry located on Arrow Highway to become an access center in January 2019.  This was not approved.  </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1"/>
            <a:r>
              <a:rPr lang="en-US" dirty="0"/>
              <a:t>Measure H Grant Update</a:t>
            </a:r>
          </a:p>
          <a:p>
            <a:pPr lvl="2"/>
            <a:r>
              <a:rPr lang="en-US" dirty="0" smtClean="0"/>
              <a:t>Priority 1 </a:t>
            </a:r>
            <a:r>
              <a:rPr lang="en-US" dirty="0"/>
              <a:t>– cities and what’s </a:t>
            </a:r>
            <a:r>
              <a:rPr lang="en-US" dirty="0" smtClean="0"/>
              <a:t>included – Glendora,</a:t>
            </a:r>
            <a:r>
              <a:rPr lang="en-US" baseline="0" dirty="0" smtClean="0"/>
              <a:t> San Dimas &amp; La Verne – Glendora is the lead agency.  $305,000 = $120,000 for a homelessness Liaison who will oversee the motel voucher program which includes identifying motels to be part of the Pilot Motel Voucher Program.  Assist in outreach, locating and placement in appropriate housing that meets the needs of the homeless in addition to administering the Rapid Re-Housing Pilot Program. $70,200  to pilot a motel voucher program to provide immediate shelter for unsheltered households.  $85,500 Rapid Re-Housing pilot program will provide funds for security deposit, up to 6 months of stepped down rental assistance, and case management for up to 15 households over an 18 month period.  $40,500 to manage the rapid re-housing.</a:t>
            </a:r>
            <a:endParaRPr lang="en-US" dirty="0"/>
          </a:p>
          <a:p>
            <a:pPr lvl="2"/>
            <a:endParaRPr lang="en-US" dirty="0" smtClean="0"/>
          </a:p>
          <a:p>
            <a:pPr marL="897301" lvl="2" defTabSz="897301">
              <a:defRPr/>
            </a:pPr>
            <a:r>
              <a:rPr lang="en-US" dirty="0" smtClean="0"/>
              <a:t>Priority  </a:t>
            </a:r>
            <a:r>
              <a:rPr lang="en-US" dirty="0"/>
              <a:t>2 – cities and what’s </a:t>
            </a:r>
            <a:r>
              <a:rPr lang="en-US" dirty="0" smtClean="0"/>
              <a:t>included – 1 Full time Case</a:t>
            </a:r>
            <a:r>
              <a:rPr lang="en-US" baseline="0" dirty="0" smtClean="0"/>
              <a:t> manager Supervisor and 4 full time Case Managers – Enhance County service systems for those experiencing or at-risk of homelessness. </a:t>
            </a:r>
            <a:r>
              <a:rPr lang="en-US" dirty="0"/>
              <a:t>The Supervisor will coordinate with each city , supervise the four case managers, identify co-location sites, maintain relationships with the CES and housing providers, and develop a network of partners across cities, faith groups, and others. The Supervisor will also provide services to clients and will do all grant reporting. The staff will partner with law enforcement and other outreach efforts and will work with landlords and people experiencing homelessness to find housing options based on client needs. They will coordinate regional outreach, work as a group on outreach efforts in individual cities, and provide staffing to other special projects. This effort aligns with County Homeless Initiative Strategies E6 (Countywide Outreach System) and E7 (Strengthen the Coordinated Entry System).</a:t>
            </a:r>
          </a:p>
          <a:p>
            <a:pPr lvl="2"/>
            <a:endParaRPr lang="en-US" dirty="0"/>
          </a:p>
          <a:p>
            <a:pPr lvl="2"/>
            <a:endParaRPr lang="en-US" dirty="0" smtClean="0"/>
          </a:p>
          <a:p>
            <a:pPr lvl="2"/>
            <a:endParaRPr lang="en-US" dirty="0" smtClean="0"/>
          </a:p>
          <a:p>
            <a:pPr lvl="2"/>
            <a:endParaRPr lang="en-US" dirty="0" smtClean="0"/>
          </a:p>
          <a:p>
            <a:pPr lvl="2"/>
            <a:endParaRPr lang="en-US" dirty="0" smtClean="0"/>
          </a:p>
          <a:p>
            <a:pPr lvl="2"/>
            <a:r>
              <a:rPr lang="en-US" dirty="0" smtClean="0"/>
              <a:t>List </a:t>
            </a:r>
            <a:r>
              <a:rPr lang="en-US" dirty="0"/>
              <a:t>of outstanding questions</a:t>
            </a:r>
          </a:p>
          <a:p>
            <a:pPr lvl="2"/>
            <a:r>
              <a:rPr lang="en-US" dirty="0"/>
              <a:t>Remaining Hurdles the City needs to jump through</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Rapid</a:t>
            </a:r>
            <a:r>
              <a:rPr lang="en-US" baseline="0" dirty="0" smtClean="0"/>
              <a:t> Rehousing funds are included in one of our approved grants.</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2"/>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19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lvl="1"/>
            <a:r>
              <a:rPr lang="en-US" dirty="0"/>
              <a:t>Measure H Grant Update</a:t>
            </a:r>
          </a:p>
          <a:p>
            <a:pPr lvl="2"/>
            <a:r>
              <a:rPr lang="en-US" dirty="0" smtClean="0"/>
              <a:t>Priority 1 </a:t>
            </a:r>
            <a:r>
              <a:rPr lang="en-US" dirty="0"/>
              <a:t>– cities and what’s </a:t>
            </a:r>
            <a:r>
              <a:rPr lang="en-US" dirty="0" smtClean="0"/>
              <a:t>included – Glendora,</a:t>
            </a:r>
            <a:r>
              <a:rPr lang="en-US" baseline="0" dirty="0" smtClean="0"/>
              <a:t> San Dimas &amp; La Verne – Glendora is the lead agency.  $305,000 = </a:t>
            </a:r>
          </a:p>
          <a:p>
            <a:pPr lvl="2"/>
            <a:endParaRPr lang="en-US" baseline="0" dirty="0" smtClean="0"/>
          </a:p>
          <a:p>
            <a:pPr lvl="2"/>
            <a:r>
              <a:rPr lang="en-US" baseline="0" dirty="0" smtClean="0"/>
              <a:t>$120,000 for a homelessness Liaison who will oversee the motel voucher program which includes identifying motels to be part of the Pilot Motel Voucher Program.  Assist in outreach, locating and placement in appropriate housing that meets the needs of the homeless in addition to administering the Rapid Re-Housing Pilot Program. </a:t>
            </a:r>
          </a:p>
          <a:p>
            <a:pPr lvl="2"/>
            <a:endParaRPr lang="en-US" baseline="0" dirty="0" smtClean="0"/>
          </a:p>
          <a:p>
            <a:pPr lvl="2"/>
            <a:r>
              <a:rPr lang="en-US" baseline="0" dirty="0" smtClean="0"/>
              <a:t>$70,200  to pilot a motel voucher program to provide immediate shelter for unsheltered households.  </a:t>
            </a:r>
          </a:p>
          <a:p>
            <a:pPr lvl="2"/>
            <a:endParaRPr lang="en-US" baseline="0" dirty="0" smtClean="0"/>
          </a:p>
          <a:p>
            <a:pPr lvl="2"/>
            <a:r>
              <a:rPr lang="en-US" baseline="0" dirty="0" smtClean="0"/>
              <a:t>$85,500 Rapid Re-Housing pilot program will provide funds for security deposit, up to 6 months of stepped down rental assistance, and case management for up to 15 households over an 18 month period.  </a:t>
            </a:r>
          </a:p>
          <a:p>
            <a:pPr lvl="2"/>
            <a:endParaRPr lang="en-US" baseline="0" dirty="0" smtClean="0"/>
          </a:p>
          <a:p>
            <a:pPr lvl="2"/>
            <a:r>
              <a:rPr lang="en-US" baseline="0" dirty="0" smtClean="0"/>
              <a:t>$40,500 to manage the rapid re-housing.</a:t>
            </a:r>
            <a:endParaRPr lang="en-US" dirty="0"/>
          </a:p>
          <a:p>
            <a:pPr lvl="2"/>
            <a:endParaRPr lang="en-US" dirty="0" smtClean="0"/>
          </a:p>
          <a:p>
            <a:pPr marL="897301" lvl="2" defTabSz="897301">
              <a:defRPr/>
            </a:pPr>
            <a:r>
              <a:rPr lang="en-US" dirty="0" smtClean="0"/>
              <a:t>Priority  </a:t>
            </a:r>
            <a:r>
              <a:rPr lang="en-US" dirty="0"/>
              <a:t>2 – cities and what’s </a:t>
            </a:r>
            <a:r>
              <a:rPr lang="en-US" dirty="0" smtClean="0"/>
              <a:t>included – 1 Full time Case</a:t>
            </a:r>
            <a:r>
              <a:rPr lang="en-US" baseline="0" dirty="0" smtClean="0"/>
              <a:t> manager Supervisor and 4 full time Case Managers – Enhance County service systems for those experiencing or at-risk of homelessness. </a:t>
            </a:r>
            <a:r>
              <a:rPr lang="en-US" dirty="0"/>
              <a:t>The Supervisor will coordinate with each city , supervise the four case managers, identify co-location sites, maintain relationships with the CES and housing providers, and develop a network of partners across cities, faith groups, and others. The Supervisor will also provide services to clients and will do all grant reporting. The staff will partner with law enforcement and other outreach efforts and will work with landlords and people experiencing homelessness to find housing options based on client needs. They will coordinate regional outreach, work as a group on outreach efforts in individual cities, and provide staffing to other special projects. This effort aligns with County Homeless Initiative Strategies E6 (Countywide Outreach System) and E7 (Strengthen the Coordinated Entry System).</a:t>
            </a:r>
          </a:p>
          <a:p>
            <a:pPr lvl="2"/>
            <a:endParaRPr lang="en-US" dirty="0"/>
          </a:p>
          <a:p>
            <a:pPr lvl="2"/>
            <a:endParaRPr lang="en-US" dirty="0" smtClean="0"/>
          </a:p>
          <a:p>
            <a:pPr lvl="2"/>
            <a:endParaRPr lang="en-US" dirty="0" smtClean="0"/>
          </a:p>
          <a:p>
            <a:pPr lvl="2"/>
            <a:endParaRPr lang="en-US" dirty="0" smtClean="0"/>
          </a:p>
          <a:p>
            <a:pPr lvl="2"/>
            <a:endParaRPr lang="en-US" dirty="0" smtClean="0"/>
          </a:p>
          <a:p>
            <a:pPr lvl="2"/>
            <a:r>
              <a:rPr lang="en-US" dirty="0" smtClean="0"/>
              <a:t>List </a:t>
            </a:r>
            <a:r>
              <a:rPr lang="en-US" dirty="0"/>
              <a:t>of outstanding questions</a:t>
            </a:r>
          </a:p>
          <a:p>
            <a:pPr lvl="2"/>
            <a:r>
              <a:rPr lang="en-US" dirty="0"/>
              <a:t>Remaining Hurdles the City needs to jump through</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marL="897301" lvl="2" defTabSz="897301">
              <a:defRPr/>
            </a:pPr>
            <a:r>
              <a:rPr lang="en-US" dirty="0" smtClean="0"/>
              <a:t>Priority  </a:t>
            </a:r>
            <a:r>
              <a:rPr lang="en-US" dirty="0"/>
              <a:t>2 </a:t>
            </a:r>
            <a:r>
              <a:rPr lang="en-US" dirty="0" smtClean="0"/>
              <a:t>–</a:t>
            </a:r>
            <a:r>
              <a:rPr lang="en-US" baseline="0" dirty="0" smtClean="0"/>
              <a:t>Enhance County service systems for those experiencing or at-risk of homelessness. </a:t>
            </a:r>
            <a:r>
              <a:rPr lang="en-US" dirty="0"/>
              <a:t>The Supervisor will coordinate with each city , supervise the four case managers, identify co-location sites, maintain relationships with the CES and housing providers, and develop a network of partners across cities, faith groups, and others. The Supervisor will also provide services to clients and will do all grant reporting. The staff will partner with law enforcement and other outreach efforts and will work with landlords and people experiencing homelessness to find housing options based on client needs. They will coordinate regional outreach, work as a group on outreach efforts in individual cities, and provide staffing to other special projects. This effort aligns with County Homeless Initiative Strategies E6 (Countywide Outreach System) and E7 (Strengthen the Coordinated Entry System).</a:t>
            </a:r>
          </a:p>
          <a:p>
            <a:pPr lvl="2"/>
            <a:endParaRPr lang="en-US" dirty="0"/>
          </a:p>
          <a:p>
            <a:pPr lvl="2"/>
            <a:endParaRPr lang="en-US" dirty="0" smtClean="0"/>
          </a:p>
          <a:p>
            <a:pPr lvl="2"/>
            <a:endParaRPr lang="en-US" dirty="0" smtClean="0"/>
          </a:p>
        </p:txBody>
      </p:sp>
      <p:sp>
        <p:nvSpPr>
          <p:cNvPr id="4" name="Slide Number Placeholder 3"/>
          <p:cNvSpPr>
            <a:spLocks noGrp="1"/>
          </p:cNvSpPr>
          <p:nvPr>
            <p:ph type="sldNum" sz="quarter" idx="10"/>
          </p:nvPr>
        </p:nvSpPr>
        <p:spPr/>
        <p:txBody>
          <a:bodyPr/>
          <a:lstStyle/>
          <a:p>
            <a:fld id="{4D06D9C2-41F3-4320-B379-F06C649B32F1}" type="slidenum">
              <a:rPr lang="en-US" smtClean="0"/>
              <a:t>21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Debbie</a:t>
            </a:r>
            <a:r>
              <a:rPr lang="en-US" baseline="0" dirty="0" smtClean="0"/>
              <a:t> Lopez</a:t>
            </a:r>
            <a:endParaRPr lang="en-US" dirty="0" smtClean="0"/>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23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Lona Laymon</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a:noFill/>
        </p:spPr>
        <p:txBody>
          <a:bodyPr/>
          <a:lstStyle>
            <a:lvl1pPr>
              <a:defRPr>
                <a:solidFill>
                  <a:schemeClr val="tx1"/>
                </a:solidFill>
                <a:latin typeface="Tahoma" pitchFamily="34" charset="0"/>
              </a:defRPr>
            </a:lvl1pPr>
            <a:lvl2pPr marL="737200" indent="-283060">
              <a:defRPr>
                <a:solidFill>
                  <a:schemeClr val="tx1"/>
                </a:solidFill>
                <a:latin typeface="Tahoma" pitchFamily="34" charset="0"/>
              </a:defRPr>
            </a:lvl2pPr>
            <a:lvl3pPr marL="1135350" indent="-227070">
              <a:defRPr>
                <a:solidFill>
                  <a:schemeClr val="tx1"/>
                </a:solidFill>
                <a:latin typeface="Tahoma" pitchFamily="34" charset="0"/>
              </a:defRPr>
            </a:lvl3pPr>
            <a:lvl4pPr marL="1589490" indent="-227070">
              <a:defRPr>
                <a:solidFill>
                  <a:schemeClr val="tx1"/>
                </a:solidFill>
                <a:latin typeface="Tahoma" pitchFamily="34" charset="0"/>
              </a:defRPr>
            </a:lvl4pPr>
            <a:lvl5pPr marL="2045185" indent="-227070">
              <a:defRPr>
                <a:solidFill>
                  <a:schemeClr val="tx1"/>
                </a:solidFill>
                <a:latin typeface="Tahoma" pitchFamily="34" charset="0"/>
              </a:defRPr>
            </a:lvl5pPr>
            <a:lvl6pPr marL="2493104" indent="-227070" eaLnBrk="0" fontAlgn="base" hangingPunct="0">
              <a:spcBef>
                <a:spcPct val="0"/>
              </a:spcBef>
              <a:spcAft>
                <a:spcPct val="0"/>
              </a:spcAft>
              <a:defRPr>
                <a:solidFill>
                  <a:schemeClr val="tx1"/>
                </a:solidFill>
                <a:latin typeface="Tahoma" pitchFamily="34" charset="0"/>
              </a:defRPr>
            </a:lvl6pPr>
            <a:lvl7pPr marL="2941023" indent="-227070" eaLnBrk="0" fontAlgn="base" hangingPunct="0">
              <a:spcBef>
                <a:spcPct val="0"/>
              </a:spcBef>
              <a:spcAft>
                <a:spcPct val="0"/>
              </a:spcAft>
              <a:defRPr>
                <a:solidFill>
                  <a:schemeClr val="tx1"/>
                </a:solidFill>
                <a:latin typeface="Tahoma" pitchFamily="34" charset="0"/>
              </a:defRPr>
            </a:lvl7pPr>
            <a:lvl8pPr marL="3388942" indent="-227070" eaLnBrk="0" fontAlgn="base" hangingPunct="0">
              <a:spcBef>
                <a:spcPct val="0"/>
              </a:spcBef>
              <a:spcAft>
                <a:spcPct val="0"/>
              </a:spcAft>
              <a:defRPr>
                <a:solidFill>
                  <a:schemeClr val="tx1"/>
                </a:solidFill>
                <a:latin typeface="Tahoma" pitchFamily="34" charset="0"/>
              </a:defRPr>
            </a:lvl8pPr>
            <a:lvl9pPr marL="3836861" indent="-227070" eaLnBrk="0" fontAlgn="base" hangingPunct="0">
              <a:spcBef>
                <a:spcPct val="0"/>
              </a:spcBef>
              <a:spcAft>
                <a:spcPct val="0"/>
              </a:spcAft>
              <a:defRPr>
                <a:solidFill>
                  <a:schemeClr val="tx1"/>
                </a:solidFill>
                <a:latin typeface="Tahoma" pitchFamily="34" charset="0"/>
              </a:defRPr>
            </a:lvl9pPr>
          </a:lstStyle>
          <a:p>
            <a:r>
              <a:rPr lang="en-US" altLang="en-US" dirty="0">
                <a:solidFill>
                  <a:prstClr val="black"/>
                </a:solidFill>
                <a:latin typeface="Arial" charset="0"/>
              </a:rPr>
              <a:t>The Los Angeles County District Attorney's Office and the Criminal Justice System</a:t>
            </a:r>
          </a:p>
        </p:txBody>
      </p:sp>
      <p:sp>
        <p:nvSpPr>
          <p:cNvPr id="6147" name="Rectangle 3"/>
          <p:cNvSpPr>
            <a:spLocks noGrp="1" noChangeArrowheads="1"/>
          </p:cNvSpPr>
          <p:nvPr>
            <p:ph type="dt" sz="quarter" idx="1"/>
          </p:nvPr>
        </p:nvSpPr>
        <p:spPr>
          <a:noFill/>
        </p:spPr>
        <p:txBody>
          <a:bodyPr/>
          <a:lstStyle>
            <a:lvl1pPr>
              <a:defRPr>
                <a:solidFill>
                  <a:schemeClr val="tx1"/>
                </a:solidFill>
                <a:latin typeface="Tahoma" pitchFamily="34" charset="0"/>
              </a:defRPr>
            </a:lvl1pPr>
            <a:lvl2pPr marL="737200" indent="-283060">
              <a:defRPr>
                <a:solidFill>
                  <a:schemeClr val="tx1"/>
                </a:solidFill>
                <a:latin typeface="Tahoma" pitchFamily="34" charset="0"/>
              </a:defRPr>
            </a:lvl2pPr>
            <a:lvl3pPr marL="1135350" indent="-227070">
              <a:defRPr>
                <a:solidFill>
                  <a:schemeClr val="tx1"/>
                </a:solidFill>
                <a:latin typeface="Tahoma" pitchFamily="34" charset="0"/>
              </a:defRPr>
            </a:lvl3pPr>
            <a:lvl4pPr marL="1589490" indent="-227070">
              <a:defRPr>
                <a:solidFill>
                  <a:schemeClr val="tx1"/>
                </a:solidFill>
                <a:latin typeface="Tahoma" pitchFamily="34" charset="0"/>
              </a:defRPr>
            </a:lvl4pPr>
            <a:lvl5pPr marL="2045185" indent="-227070">
              <a:defRPr>
                <a:solidFill>
                  <a:schemeClr val="tx1"/>
                </a:solidFill>
                <a:latin typeface="Tahoma" pitchFamily="34" charset="0"/>
              </a:defRPr>
            </a:lvl5pPr>
            <a:lvl6pPr marL="2493104" indent="-227070" eaLnBrk="0" fontAlgn="base" hangingPunct="0">
              <a:spcBef>
                <a:spcPct val="0"/>
              </a:spcBef>
              <a:spcAft>
                <a:spcPct val="0"/>
              </a:spcAft>
              <a:defRPr>
                <a:solidFill>
                  <a:schemeClr val="tx1"/>
                </a:solidFill>
                <a:latin typeface="Tahoma" pitchFamily="34" charset="0"/>
              </a:defRPr>
            </a:lvl6pPr>
            <a:lvl7pPr marL="2941023" indent="-227070" eaLnBrk="0" fontAlgn="base" hangingPunct="0">
              <a:spcBef>
                <a:spcPct val="0"/>
              </a:spcBef>
              <a:spcAft>
                <a:spcPct val="0"/>
              </a:spcAft>
              <a:defRPr>
                <a:solidFill>
                  <a:schemeClr val="tx1"/>
                </a:solidFill>
                <a:latin typeface="Tahoma" pitchFamily="34" charset="0"/>
              </a:defRPr>
            </a:lvl7pPr>
            <a:lvl8pPr marL="3388942" indent="-227070" eaLnBrk="0" fontAlgn="base" hangingPunct="0">
              <a:spcBef>
                <a:spcPct val="0"/>
              </a:spcBef>
              <a:spcAft>
                <a:spcPct val="0"/>
              </a:spcAft>
              <a:defRPr>
                <a:solidFill>
                  <a:schemeClr val="tx1"/>
                </a:solidFill>
                <a:latin typeface="Tahoma" pitchFamily="34" charset="0"/>
              </a:defRPr>
            </a:lvl8pPr>
            <a:lvl9pPr marL="3836861" indent="-227070" eaLnBrk="0" fontAlgn="base" hangingPunct="0">
              <a:spcBef>
                <a:spcPct val="0"/>
              </a:spcBef>
              <a:spcAft>
                <a:spcPct val="0"/>
              </a:spcAft>
              <a:defRPr>
                <a:solidFill>
                  <a:schemeClr val="tx1"/>
                </a:solidFill>
                <a:latin typeface="Tahoma" pitchFamily="34" charset="0"/>
              </a:defRPr>
            </a:lvl9pPr>
          </a:lstStyle>
          <a:p>
            <a:r>
              <a:rPr lang="en-US" altLang="en-US" dirty="0">
                <a:solidFill>
                  <a:prstClr val="black"/>
                </a:solidFill>
                <a:latin typeface="Arial" charset="0"/>
              </a:rPr>
              <a:t>Updated 1/14/13.kb</a:t>
            </a:r>
          </a:p>
        </p:txBody>
      </p:sp>
      <p:sp>
        <p:nvSpPr>
          <p:cNvPr id="614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37200" indent="-283060">
              <a:defRPr>
                <a:solidFill>
                  <a:schemeClr val="tx1"/>
                </a:solidFill>
                <a:latin typeface="Tahoma" pitchFamily="34" charset="0"/>
              </a:defRPr>
            </a:lvl2pPr>
            <a:lvl3pPr marL="1135350" indent="-227070">
              <a:defRPr>
                <a:solidFill>
                  <a:schemeClr val="tx1"/>
                </a:solidFill>
                <a:latin typeface="Tahoma" pitchFamily="34" charset="0"/>
              </a:defRPr>
            </a:lvl3pPr>
            <a:lvl4pPr marL="1589490" indent="-227070">
              <a:defRPr>
                <a:solidFill>
                  <a:schemeClr val="tx1"/>
                </a:solidFill>
                <a:latin typeface="Tahoma" pitchFamily="34" charset="0"/>
              </a:defRPr>
            </a:lvl4pPr>
            <a:lvl5pPr marL="2045185" indent="-227070">
              <a:defRPr>
                <a:solidFill>
                  <a:schemeClr val="tx1"/>
                </a:solidFill>
                <a:latin typeface="Tahoma" pitchFamily="34" charset="0"/>
              </a:defRPr>
            </a:lvl5pPr>
            <a:lvl6pPr marL="2493104" indent="-227070" eaLnBrk="0" fontAlgn="base" hangingPunct="0">
              <a:spcBef>
                <a:spcPct val="0"/>
              </a:spcBef>
              <a:spcAft>
                <a:spcPct val="0"/>
              </a:spcAft>
              <a:defRPr>
                <a:solidFill>
                  <a:schemeClr val="tx1"/>
                </a:solidFill>
                <a:latin typeface="Tahoma" pitchFamily="34" charset="0"/>
              </a:defRPr>
            </a:lvl6pPr>
            <a:lvl7pPr marL="2941023" indent="-227070" eaLnBrk="0" fontAlgn="base" hangingPunct="0">
              <a:spcBef>
                <a:spcPct val="0"/>
              </a:spcBef>
              <a:spcAft>
                <a:spcPct val="0"/>
              </a:spcAft>
              <a:defRPr>
                <a:solidFill>
                  <a:schemeClr val="tx1"/>
                </a:solidFill>
                <a:latin typeface="Tahoma" pitchFamily="34" charset="0"/>
              </a:defRPr>
            </a:lvl7pPr>
            <a:lvl8pPr marL="3388942" indent="-227070" eaLnBrk="0" fontAlgn="base" hangingPunct="0">
              <a:spcBef>
                <a:spcPct val="0"/>
              </a:spcBef>
              <a:spcAft>
                <a:spcPct val="0"/>
              </a:spcAft>
              <a:defRPr>
                <a:solidFill>
                  <a:schemeClr val="tx1"/>
                </a:solidFill>
                <a:latin typeface="Tahoma" pitchFamily="34" charset="0"/>
              </a:defRPr>
            </a:lvl8pPr>
            <a:lvl9pPr marL="3836861" indent="-227070" eaLnBrk="0" fontAlgn="base" hangingPunct="0">
              <a:spcBef>
                <a:spcPct val="0"/>
              </a:spcBef>
              <a:spcAft>
                <a:spcPct val="0"/>
              </a:spcAft>
              <a:defRPr>
                <a:solidFill>
                  <a:schemeClr val="tx1"/>
                </a:solidFill>
                <a:latin typeface="Tahoma" pitchFamily="34" charset="0"/>
              </a:defRPr>
            </a:lvl9pPr>
          </a:lstStyle>
          <a:p>
            <a:fld id="{07422E89-F7AA-4A49-AA60-6693AAB346BA}" type="slidenum">
              <a:rPr lang="en-US" altLang="en-US">
                <a:solidFill>
                  <a:prstClr val="black"/>
                </a:solidFill>
                <a:latin typeface="Arial" charset="0"/>
              </a:rPr>
              <a:pPr/>
              <a:t>26</a:t>
            </a:fld>
            <a:endParaRPr lang="en-US" altLang="en-US" dirty="0">
              <a:solidFill>
                <a:prstClr val="black"/>
              </a:solidFill>
              <a:latin typeface="Arial" charset="0"/>
            </a:endParaRPr>
          </a:p>
        </p:txBody>
      </p:sp>
      <p:sp>
        <p:nvSpPr>
          <p:cNvPr id="6149" name="Rectangle 2"/>
          <p:cNvSpPr>
            <a:spLocks noGrp="1" noRot="1" noChangeAspect="1" noChangeArrowheads="1" noTextEdit="1"/>
          </p:cNvSpPr>
          <p:nvPr>
            <p:ph type="sldImg"/>
          </p:nvPr>
        </p:nvSpPr>
        <p:spPr>
          <a:xfrm>
            <a:off x="381000" y="685800"/>
            <a:ext cx="6096000" cy="3429000"/>
          </a:xfrm>
          <a:ln/>
        </p:spPr>
      </p:sp>
      <p:sp>
        <p:nvSpPr>
          <p:cNvPr id="6150" name="Rectangle 3"/>
          <p:cNvSpPr>
            <a:spLocks noGrp="1" noChangeArrowheads="1"/>
          </p:cNvSpPr>
          <p:nvPr>
            <p:ph type="body" idx="1"/>
          </p:nvPr>
        </p:nvSpPr>
        <p:spPr>
          <a:noFill/>
        </p:spPr>
        <p:txBody>
          <a:bodyPr/>
          <a:lstStyle/>
          <a:p>
            <a:pPr eaLnBrk="1" hangingPunct="1"/>
            <a:r>
              <a:rPr lang="en-US" altLang="en-US" dirty="0" smtClean="0">
                <a:latin typeface="Arial" charset="0"/>
              </a:rPr>
              <a:t>Deanne Castorena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27</a:t>
            </a:fld>
            <a:endParaRPr lang="en-US" dirty="0"/>
          </a:p>
        </p:txBody>
      </p:sp>
    </p:spTree>
    <p:extLst>
      <p:ext uri="{BB962C8B-B14F-4D97-AF65-F5344CB8AC3E}">
        <p14:creationId xmlns:p14="http://schemas.microsoft.com/office/powerpoint/2010/main" val="2852789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28</a:t>
            </a:fld>
            <a:endParaRPr lang="en-US" dirty="0"/>
          </a:p>
        </p:txBody>
      </p:sp>
    </p:spTree>
    <p:extLst>
      <p:ext uri="{BB962C8B-B14F-4D97-AF65-F5344CB8AC3E}">
        <p14:creationId xmlns:p14="http://schemas.microsoft.com/office/powerpoint/2010/main" val="1425427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29</a:t>
            </a:fld>
            <a:endParaRPr lang="en-US" dirty="0"/>
          </a:p>
        </p:txBody>
      </p:sp>
    </p:spTree>
    <p:extLst>
      <p:ext uri="{BB962C8B-B14F-4D97-AF65-F5344CB8AC3E}">
        <p14:creationId xmlns:p14="http://schemas.microsoft.com/office/powerpoint/2010/main" val="2966402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Mayor</a:t>
            </a:r>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charset="0"/>
              </a:rPr>
              <a:t>Deanne Castorena</a:t>
            </a:r>
          </a:p>
        </p:txBody>
      </p:sp>
      <p:sp>
        <p:nvSpPr>
          <p:cNvPr id="4" name="Slide Number Placeholder 3"/>
          <p:cNvSpPr>
            <a:spLocks noGrp="1"/>
          </p:cNvSpPr>
          <p:nvPr>
            <p:ph type="sldNum" sz="quarter" idx="10"/>
          </p:nvPr>
        </p:nvSpPr>
        <p:spPr/>
        <p:txBody>
          <a:bodyPr/>
          <a:lstStyle/>
          <a:p>
            <a:fld id="{4D06D9C2-41F3-4320-B379-F06C649B32F1}" type="slidenum">
              <a:rPr lang="en-US" smtClean="0"/>
              <a:t>30</a:t>
            </a:fld>
            <a:endParaRPr lang="en-US" dirty="0"/>
          </a:p>
        </p:txBody>
      </p:sp>
    </p:spTree>
    <p:extLst>
      <p:ext uri="{BB962C8B-B14F-4D97-AF65-F5344CB8AC3E}">
        <p14:creationId xmlns:p14="http://schemas.microsoft.com/office/powerpoint/2010/main" val="53453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31</a:t>
            </a:fld>
            <a:endParaRPr lang="en-US" dirty="0"/>
          </a:p>
        </p:txBody>
      </p:sp>
    </p:spTree>
    <p:extLst>
      <p:ext uri="{BB962C8B-B14F-4D97-AF65-F5344CB8AC3E}">
        <p14:creationId xmlns:p14="http://schemas.microsoft.com/office/powerpoint/2010/main" val="1586202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32</a:t>
            </a:fld>
            <a:endParaRPr lang="en-US" dirty="0"/>
          </a:p>
        </p:txBody>
      </p:sp>
    </p:spTree>
    <p:extLst>
      <p:ext uri="{BB962C8B-B14F-4D97-AF65-F5344CB8AC3E}">
        <p14:creationId xmlns:p14="http://schemas.microsoft.com/office/powerpoint/2010/main" val="3464109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33</a:t>
            </a:fld>
            <a:endParaRPr lang="en-US" dirty="0"/>
          </a:p>
        </p:txBody>
      </p:sp>
    </p:spTree>
    <p:extLst>
      <p:ext uri="{BB962C8B-B14F-4D97-AF65-F5344CB8AC3E}">
        <p14:creationId xmlns:p14="http://schemas.microsoft.com/office/powerpoint/2010/main" val="2128541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34</a:t>
            </a:fld>
            <a:endParaRPr lang="en-US" dirty="0"/>
          </a:p>
        </p:txBody>
      </p:sp>
    </p:spTree>
    <p:extLst>
      <p:ext uri="{BB962C8B-B14F-4D97-AF65-F5344CB8AC3E}">
        <p14:creationId xmlns:p14="http://schemas.microsoft.com/office/powerpoint/2010/main" val="1609336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35</a:t>
            </a:fld>
            <a:endParaRPr lang="en-US" dirty="0"/>
          </a:p>
        </p:txBody>
      </p:sp>
    </p:spTree>
    <p:extLst>
      <p:ext uri="{BB962C8B-B14F-4D97-AF65-F5344CB8AC3E}">
        <p14:creationId xmlns:p14="http://schemas.microsoft.com/office/powerpoint/2010/main" val="1400619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36</a:t>
            </a:fld>
            <a:endParaRPr lang="en-US" dirty="0"/>
          </a:p>
        </p:txBody>
      </p:sp>
    </p:spTree>
    <p:extLst>
      <p:ext uri="{BB962C8B-B14F-4D97-AF65-F5344CB8AC3E}">
        <p14:creationId xmlns:p14="http://schemas.microsoft.com/office/powerpoint/2010/main" val="2978616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37</a:t>
            </a:fld>
            <a:endParaRPr lang="en-US" dirty="0"/>
          </a:p>
        </p:txBody>
      </p:sp>
    </p:spTree>
    <p:extLst>
      <p:ext uri="{BB962C8B-B14F-4D97-AF65-F5344CB8AC3E}">
        <p14:creationId xmlns:p14="http://schemas.microsoft.com/office/powerpoint/2010/main" val="1391977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rPr>
              <a:t>Deanne Castorena</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38</a:t>
            </a:fld>
            <a:endParaRPr lang="en-US" dirty="0"/>
          </a:p>
        </p:txBody>
      </p:sp>
    </p:spTree>
    <p:extLst>
      <p:ext uri="{BB962C8B-B14F-4D97-AF65-F5344CB8AC3E}">
        <p14:creationId xmlns:p14="http://schemas.microsoft.com/office/powerpoint/2010/main" val="3646345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a:t>
            </a:r>
            <a:r>
              <a:rPr lang="en-US" sz="1200" kern="1200" baseline="0" dirty="0" smtClean="0">
                <a:solidFill>
                  <a:schemeClr val="tx1"/>
                </a:solidFill>
                <a:effectLst/>
                <a:latin typeface="+mn-lt"/>
                <a:ea typeface="+mn-ea"/>
                <a:cs typeface="+mn-cs"/>
              </a:rPr>
              <a:t>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39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Hopkins</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Hopkins</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Hopkins</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Andrea Ampig</a:t>
            </a:r>
            <a:endParaRPr lang="en-US" b="0" dirty="0"/>
          </a:p>
        </p:txBody>
      </p:sp>
      <p:sp>
        <p:nvSpPr>
          <p:cNvPr id="4" name="Slide Number Placeholder 3"/>
          <p:cNvSpPr>
            <a:spLocks noGrp="1"/>
          </p:cNvSpPr>
          <p:nvPr>
            <p:ph type="sldNum" sz="quarter" idx="10"/>
          </p:nvPr>
        </p:nvSpPr>
        <p:spPr/>
        <p:txBody>
          <a:bodyPr/>
          <a:lstStyle/>
          <a:p>
            <a:fld id="{4D06D9C2-41F3-4320-B379-F06C649B32F1}" type="slidenum">
              <a:rPr lang="en-US" smtClean="0"/>
              <a:t>46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 Ampig</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 Ampig</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 Ampig</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49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Debbie Lopez</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 Ampig</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a:t>
            </a:r>
            <a:r>
              <a:rPr lang="en-US" baseline="0" dirty="0" smtClean="0"/>
              <a:t> Ampig</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 Ampig</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WELCOME</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Mayor</a:t>
            </a:r>
          </a:p>
          <a:p>
            <a:pPr lvl="2"/>
            <a:r>
              <a:rPr lang="en-US" sz="1200" kern="1200" dirty="0" smtClean="0">
                <a:solidFill>
                  <a:schemeClr val="tx1"/>
                </a:solidFill>
                <a:effectLst/>
                <a:latin typeface="+mn-lt"/>
                <a:ea typeface="+mn-ea"/>
                <a:cs typeface="+mn-cs"/>
              </a:rPr>
              <a:t>General Greeting</a:t>
            </a:r>
          </a:p>
          <a:p>
            <a:pPr lvl="1"/>
            <a:r>
              <a:rPr lang="en-US" sz="1200" kern="1200" dirty="0" smtClean="0">
                <a:solidFill>
                  <a:schemeClr val="tx1"/>
                </a:solidFill>
                <a:effectLst/>
                <a:latin typeface="+mn-lt"/>
                <a:ea typeface="+mn-ea"/>
                <a:cs typeface="+mn-cs"/>
              </a:rPr>
              <a:t>City Manager</a:t>
            </a:r>
          </a:p>
          <a:p>
            <a:pPr lvl="2"/>
            <a:r>
              <a:rPr lang="en-US" sz="1200" kern="1200" dirty="0" smtClean="0">
                <a:solidFill>
                  <a:schemeClr val="tx1"/>
                </a:solidFill>
                <a:effectLst/>
                <a:latin typeface="+mn-lt"/>
                <a:ea typeface="+mn-ea"/>
                <a:cs typeface="+mn-cs"/>
              </a:rPr>
              <a:t>Expectation Setting</a:t>
            </a:r>
          </a:p>
          <a:p>
            <a:pPr lvl="2"/>
            <a:r>
              <a:rPr lang="en-US" sz="1200" kern="1200" dirty="0" smtClean="0">
                <a:solidFill>
                  <a:schemeClr val="tx1"/>
                </a:solidFill>
                <a:effectLst/>
                <a:latin typeface="+mn-lt"/>
                <a:ea typeface="+mn-ea"/>
                <a:cs typeface="+mn-cs"/>
              </a:rPr>
              <a:t>Acknowledge Frustration</a:t>
            </a:r>
          </a:p>
          <a:p>
            <a:pPr lvl="2"/>
            <a:r>
              <a:rPr lang="en-US" sz="1200" kern="1200" dirty="0" smtClean="0">
                <a:solidFill>
                  <a:schemeClr val="tx1"/>
                </a:solidFill>
                <a:effectLst/>
                <a:latin typeface="+mn-lt"/>
                <a:ea typeface="+mn-ea"/>
                <a:cs typeface="+mn-cs"/>
              </a:rPr>
              <a:t>Took Decades to Get Here – Solutions to Not Happen Overnight</a:t>
            </a:r>
          </a:p>
          <a:p>
            <a:pPr lvl="2"/>
            <a:r>
              <a:rPr lang="en-US" sz="1200" kern="1200" dirty="0" smtClean="0">
                <a:solidFill>
                  <a:schemeClr val="tx1"/>
                </a:solidFill>
                <a:effectLst/>
                <a:latin typeface="+mn-lt"/>
                <a:ea typeface="+mn-ea"/>
                <a:cs typeface="+mn-cs"/>
              </a:rPr>
              <a:t>This will take an entire community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53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a:t>
            </a:r>
            <a:r>
              <a:rPr lang="en-US" baseline="0" dirty="0" smtClean="0"/>
              <a:t> Kugel</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 Kugel</a:t>
            </a:r>
          </a:p>
        </p:txBody>
      </p:sp>
      <p:sp>
        <p:nvSpPr>
          <p:cNvPr id="4" name="Slide Number Placeholder 3"/>
          <p:cNvSpPr>
            <a:spLocks noGrp="1"/>
          </p:cNvSpPr>
          <p:nvPr>
            <p:ph type="sldNum" sz="quarter" idx="10"/>
          </p:nvPr>
        </p:nvSpPr>
        <p:spPr/>
        <p:txBody>
          <a:bodyPr/>
          <a:lstStyle/>
          <a:p>
            <a:fld id="{4D06D9C2-41F3-4320-B379-F06C649B32F1}" type="slidenum">
              <a:rPr lang="en-US" smtClean="0"/>
              <a:t>55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57</a:t>
            </a:fld>
            <a:endParaRPr lang="en-US" dirty="0"/>
          </a:p>
        </p:txBody>
      </p:sp>
    </p:spTree>
    <p:extLst>
      <p:ext uri="{BB962C8B-B14F-4D97-AF65-F5344CB8AC3E}">
        <p14:creationId xmlns:p14="http://schemas.microsoft.com/office/powerpoint/2010/main" val="2931761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58</a:t>
            </a:fld>
            <a:endParaRPr lang="en-US" dirty="0"/>
          </a:p>
        </p:txBody>
      </p:sp>
    </p:spTree>
    <p:extLst>
      <p:ext uri="{BB962C8B-B14F-4D97-AF65-F5344CB8AC3E}">
        <p14:creationId xmlns:p14="http://schemas.microsoft.com/office/powerpoint/2010/main" val="298023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59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WHERE ARE WE NOW?</a:t>
            </a:r>
            <a:endParaRPr lang="en-US" dirty="0"/>
          </a:p>
          <a:p>
            <a:pPr lvl="1"/>
            <a:r>
              <a:rPr lang="en-US" dirty="0"/>
              <a:t>Homelessness Count</a:t>
            </a:r>
          </a:p>
          <a:p>
            <a:pPr lvl="2"/>
            <a:r>
              <a:rPr lang="en-US" dirty="0"/>
              <a:t>Last Three </a:t>
            </a:r>
            <a:r>
              <a:rPr lang="en-US" dirty="0" smtClean="0"/>
              <a:t>Years</a:t>
            </a:r>
          </a:p>
          <a:p>
            <a:pPr lvl="2"/>
            <a:r>
              <a:rPr lang="en-US" dirty="0" smtClean="0"/>
              <a:t>2019 = 65</a:t>
            </a:r>
          </a:p>
          <a:p>
            <a:pPr lvl="2"/>
            <a:r>
              <a:rPr lang="en-US" dirty="0" smtClean="0"/>
              <a:t>2018 = 60</a:t>
            </a:r>
          </a:p>
          <a:p>
            <a:pPr lvl="2"/>
            <a:r>
              <a:rPr lang="en-US" dirty="0" smtClean="0"/>
              <a:t>2017 = 220  - 201 in emergency shelters and 18 un</a:t>
            </a:r>
            <a:r>
              <a:rPr lang="en-US" baseline="0" dirty="0" smtClean="0"/>
              <a:t>sheltered</a:t>
            </a:r>
          </a:p>
          <a:p>
            <a:pPr lvl="2"/>
            <a:r>
              <a:rPr lang="en-US" baseline="0" dirty="0" smtClean="0"/>
              <a:t>The challenge with data is that the numbers in the graph do not add up to their actual number because of the formula they use. </a:t>
            </a:r>
            <a:endParaRPr lang="en-US" dirty="0"/>
          </a:p>
          <a:p>
            <a:pPr lvl="1"/>
            <a:endParaRPr lang="en-US" dirty="0" smtClean="0"/>
          </a:p>
          <a:p>
            <a:pPr lvl="1"/>
            <a:r>
              <a:rPr lang="en-US" dirty="0" smtClean="0"/>
              <a:t>LAHSA is the Los Angeles Homeless</a:t>
            </a:r>
            <a:r>
              <a:rPr lang="en-US" baseline="0" dirty="0" smtClean="0"/>
              <a:t> Services Authority</a:t>
            </a:r>
          </a:p>
          <a:p>
            <a:pPr lvl="1"/>
            <a:r>
              <a:rPr lang="en-US" baseline="0" dirty="0" smtClean="0"/>
              <a:t>And we are in SPA 3 = Service Planning Areas = Los Angeles County is divided into eight SPA’s for health care planning purposes. Spa 3 is the San Gabriel Valley Pasadena, Arcadia, Irwindale, Alhambra, El Monte Diamond Bar, Pomona, San Dimas, Glendora, Azusa.</a:t>
            </a:r>
            <a:endParaRPr lang="en-US" dirty="0" smtClean="0"/>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Jeff Kugel</a:t>
            </a:r>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64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Debbie</a:t>
            </a:r>
            <a:r>
              <a:rPr lang="en-US" sz="1200" b="0" kern="1200" baseline="0" dirty="0" smtClean="0">
                <a:solidFill>
                  <a:schemeClr val="tx1"/>
                </a:solidFill>
                <a:effectLst/>
                <a:latin typeface="+mn-lt"/>
                <a:ea typeface="+mn-ea"/>
                <a:cs typeface="+mn-cs"/>
              </a:rPr>
              <a:t> Lopez</a:t>
            </a:r>
            <a:endParaRPr lang="en-US" b="0" dirty="0"/>
          </a:p>
        </p:txBody>
      </p:sp>
      <p:sp>
        <p:nvSpPr>
          <p:cNvPr id="4" name="Slide Number Placeholder 3"/>
          <p:cNvSpPr>
            <a:spLocks noGrp="1"/>
          </p:cNvSpPr>
          <p:nvPr>
            <p:ph type="sldNum" sz="quarter" idx="10"/>
          </p:nvPr>
        </p:nvSpPr>
        <p:spPr/>
        <p:txBody>
          <a:bodyPr/>
          <a:lstStyle/>
          <a:p>
            <a:fld id="{4D06D9C2-41F3-4320-B379-F06C649B32F1}" type="slidenum">
              <a:rPr lang="en-US" smtClean="0"/>
              <a:t>65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Debbie</a:t>
            </a:r>
            <a:r>
              <a:rPr lang="en-US" sz="1200" b="0" kern="1200" baseline="0" dirty="0" smtClean="0">
                <a:solidFill>
                  <a:schemeClr val="tx1"/>
                </a:solidFill>
                <a:effectLst/>
                <a:latin typeface="+mn-lt"/>
                <a:ea typeface="+mn-ea"/>
                <a:cs typeface="+mn-cs"/>
              </a:rPr>
              <a:t> Lopez</a:t>
            </a:r>
          </a:p>
          <a:p>
            <a:pPr lvl="0"/>
            <a:r>
              <a:rPr lang="en-US" sz="1200" b="0" kern="1200" dirty="0" smtClean="0">
                <a:solidFill>
                  <a:schemeClr val="tx1"/>
                </a:solidFill>
                <a:effectLst/>
                <a:latin typeface="+mn-lt"/>
                <a:ea typeface="+mn-ea"/>
                <a:cs typeface="+mn-cs"/>
              </a:rPr>
              <a:t>We have several partners here tonight</a:t>
            </a:r>
            <a:r>
              <a:rPr lang="en-US" sz="1200" b="0" kern="1200" baseline="0" dirty="0" smtClean="0">
                <a:solidFill>
                  <a:schemeClr val="tx1"/>
                </a:solidFill>
                <a:effectLst/>
                <a:latin typeface="+mn-lt"/>
                <a:ea typeface="+mn-ea"/>
                <a:cs typeface="+mn-cs"/>
              </a:rPr>
              <a:t> and I would like to bring them up.</a:t>
            </a:r>
          </a:p>
          <a:p>
            <a:pPr lvl="0"/>
            <a:endParaRPr lang="en-US" sz="1200" b="0" kern="1200" baseline="0" dirty="0" smtClean="0">
              <a:solidFill>
                <a:schemeClr val="tx1"/>
              </a:solidFill>
              <a:effectLst/>
              <a:latin typeface="+mn-lt"/>
              <a:ea typeface="+mn-ea"/>
              <a:cs typeface="+mn-cs"/>
            </a:endParaRPr>
          </a:p>
          <a:p>
            <a:pPr lvl="0"/>
            <a:r>
              <a:rPr lang="en-US" sz="1200" b="0" kern="1200" baseline="0" dirty="0" smtClean="0">
                <a:solidFill>
                  <a:schemeClr val="tx1"/>
                </a:solidFill>
                <a:effectLst/>
                <a:latin typeface="+mn-lt"/>
                <a:ea typeface="+mn-ea"/>
                <a:cs typeface="+mn-cs"/>
              </a:rPr>
              <a:t>Craig - </a:t>
            </a:r>
            <a:endParaRPr lang="en-US" b="0" dirty="0" smtClean="0"/>
          </a:p>
          <a:p>
            <a:pPr lvl="0"/>
            <a:endParaRPr lang="en-US" b="0" dirty="0"/>
          </a:p>
        </p:txBody>
      </p:sp>
      <p:sp>
        <p:nvSpPr>
          <p:cNvPr id="4" name="Slide Number Placeholder 3"/>
          <p:cNvSpPr>
            <a:spLocks noGrp="1"/>
          </p:cNvSpPr>
          <p:nvPr>
            <p:ph type="sldNum" sz="quarter" idx="10"/>
          </p:nvPr>
        </p:nvSpPr>
        <p:spPr/>
        <p:txBody>
          <a:bodyPr/>
          <a:lstStyle/>
          <a:p>
            <a:fld id="{4D06D9C2-41F3-4320-B379-F06C649B32F1}" type="slidenum">
              <a:rPr lang="en-US" smtClean="0"/>
              <a:t>66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67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Lopez</a:t>
            </a:r>
          </a:p>
          <a:p>
            <a:endParaRPr lang="en-US" dirty="0" smtClean="0"/>
          </a:p>
          <a:p>
            <a:r>
              <a:rPr lang="en-US" dirty="0" smtClean="0"/>
              <a:t>The</a:t>
            </a:r>
            <a:r>
              <a:rPr lang="en-US" baseline="0" dirty="0" smtClean="0"/>
              <a:t> Community Services Department is the lead for Homelessness in Glendora</a:t>
            </a:r>
          </a:p>
          <a:p>
            <a:r>
              <a:rPr lang="en-US" baseline="0" dirty="0" smtClean="0"/>
              <a:t>I am the Homeless Liaison for the San Gabriel Valley Council of Governments and Councilmember Karen Davis is on their Board. I am the Liaison for the Measure H grants which I have been working very hard to get them up and running.  Remember these are for 18 months grants and then we will start over again for new ones. Measure H funds are for 10 years.  We have many community partners as well as different cities that have worked together in collaboration.  In our community centers we are trying to get staff trained and feel comfortable working with the homeless.  </a:t>
            </a:r>
          </a:p>
          <a:p>
            <a:endParaRPr lang="en-US" baseline="0" dirty="0" smtClean="0"/>
          </a:p>
          <a:p>
            <a:r>
              <a:rPr lang="en-US" baseline="0" dirty="0" smtClean="0"/>
              <a:t>This has been an overwhelming task as we do not have additional staff and it has been very challenging.  Currently cities have to provide homeless services at an extraordinary high level that was not required before in addition to getting their regular duties completed.  </a:t>
            </a:r>
          </a:p>
          <a:p>
            <a:endParaRPr lang="en-US" baseline="0" dirty="0" smtClean="0"/>
          </a:p>
          <a:p>
            <a:r>
              <a:rPr lang="en-US" baseline="0" dirty="0" smtClean="0"/>
              <a:t>Some of the challenges have been not enough staff, learning to work with many community partners as well as the County, LAHSA and many other organizations.  One of the challenges for me personally has been to accept homeless people as they are and see them as human beings and not drug addicts or mentally ill people.   </a:t>
            </a:r>
          </a:p>
          <a:p>
            <a:endParaRPr lang="en-US" baseline="0" dirty="0" smtClean="0"/>
          </a:p>
          <a:p>
            <a:r>
              <a:rPr lang="en-US" baseline="0" dirty="0" smtClean="0"/>
              <a:t>I would like Carol Stellato to speak on experience with the homeless.</a:t>
            </a:r>
            <a:endParaRPr lang="en-US" dirty="0" smtClean="0"/>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Lopez</a:t>
            </a:r>
          </a:p>
          <a:p>
            <a:r>
              <a:rPr lang="en-US" dirty="0" smtClean="0"/>
              <a:t>Carol </a:t>
            </a:r>
            <a:r>
              <a:rPr lang="en-US" baseline="0" dirty="0" smtClean="0"/>
              <a:t>Stellato </a:t>
            </a:r>
            <a:endParaRPr lang="en-US" dirty="0" smtClean="0"/>
          </a:p>
          <a:p>
            <a:endParaRPr lang="en-US" dirty="0" smtClean="0"/>
          </a:p>
          <a:p>
            <a:r>
              <a:rPr lang="en-US" dirty="0" smtClean="0"/>
              <a:t>The</a:t>
            </a:r>
            <a:r>
              <a:rPr lang="en-US" baseline="0" dirty="0" smtClean="0"/>
              <a:t> Community Services Department is the lead for Homelessness in Glendora</a:t>
            </a:r>
          </a:p>
          <a:p>
            <a:r>
              <a:rPr lang="en-US" baseline="0" dirty="0" smtClean="0"/>
              <a:t>I am the Homeless Liaison for the San Gabriel Valley Council of Governments and Councilmember Karen Davis is on their Board. I am the Liaison for the Measure H grants which I have been working very hard to get them up and running.  Remember these are for 18 months grants and then we will start over again for new ones. Measure H funds are for 10 years.  We have many community partners as well as different cities that have worked together in collaboration.  In our community centers we are trying to get staff trained and feel comfortable working with the homeless.  </a:t>
            </a:r>
          </a:p>
          <a:p>
            <a:endParaRPr lang="en-US" baseline="0" dirty="0" smtClean="0"/>
          </a:p>
          <a:p>
            <a:r>
              <a:rPr lang="en-US" baseline="0" dirty="0" smtClean="0"/>
              <a:t>This has been an overwhelming task as we do not have additional staff and it has been very challenging.  Currently cities have to provide homeless services at an extraordinary high level that was not required before in addition to getting their regular duties completed.  </a:t>
            </a:r>
          </a:p>
          <a:p>
            <a:endParaRPr lang="en-US" baseline="0" dirty="0" smtClean="0"/>
          </a:p>
          <a:p>
            <a:r>
              <a:rPr lang="en-US" baseline="0" dirty="0" smtClean="0"/>
              <a:t>Some of the challenges have been not enough staff, learning to work with many community partners as well as the County, LAHSA and many other organizations.  One of the challenges for me personally has been to accept homeless people as they are and see them as human beings and not drug addicts or mentally ill people.   </a:t>
            </a:r>
          </a:p>
          <a:p>
            <a:endParaRPr lang="en-US" baseline="0" dirty="0" smtClean="0"/>
          </a:p>
          <a:p>
            <a:r>
              <a:rPr lang="en-US" baseline="0" dirty="0" smtClean="0"/>
              <a:t>I would like Carol Stellato to speak on experience with the homeless.</a:t>
            </a:r>
            <a:endParaRPr lang="en-US" dirty="0" smtClean="0"/>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69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Lopez</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r>
              <a:rPr lang="en-US" baseline="0" dirty="0" smtClean="0"/>
              <a:t> Rosales</a:t>
            </a:r>
          </a:p>
        </p:txBody>
      </p:sp>
      <p:sp>
        <p:nvSpPr>
          <p:cNvPr id="4" name="Slide Number Placeholder 3"/>
          <p:cNvSpPr>
            <a:spLocks noGrp="1"/>
          </p:cNvSpPr>
          <p:nvPr>
            <p:ph type="sldNum" sz="quarter" idx="10"/>
          </p:nvPr>
        </p:nvSpPr>
        <p:spPr/>
        <p:txBody>
          <a:bodyPr/>
          <a:lstStyle/>
          <a:p>
            <a:fld id="{4D06D9C2-41F3-4320-B379-F06C649B32F1}" type="slidenum">
              <a:rPr lang="en-US" smtClean="0"/>
              <a:t>70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Egan</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71</a:t>
            </a:fld>
            <a:endParaRPr lang="en-US" dirty="0"/>
          </a:p>
        </p:txBody>
      </p:sp>
    </p:spTree>
    <p:extLst>
      <p:ext uri="{BB962C8B-B14F-4D97-AF65-F5344CB8AC3E}">
        <p14:creationId xmlns:p14="http://schemas.microsoft.com/office/powerpoint/2010/main" val="828698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Lombardi</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72</a:t>
            </a:fld>
            <a:endParaRPr lang="en-US" dirty="0"/>
          </a:p>
        </p:txBody>
      </p:sp>
    </p:spTree>
    <p:extLst>
      <p:ext uri="{BB962C8B-B14F-4D97-AF65-F5344CB8AC3E}">
        <p14:creationId xmlns:p14="http://schemas.microsoft.com/office/powerpoint/2010/main" val="37689604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r>
              <a:rPr lang="en-US" baseline="0" dirty="0" smtClean="0"/>
              <a:t> Rosales</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73</a:t>
            </a:fld>
            <a:endParaRPr lang="en-US" dirty="0"/>
          </a:p>
        </p:txBody>
      </p:sp>
    </p:spTree>
    <p:extLst>
      <p:ext uri="{BB962C8B-B14F-4D97-AF65-F5344CB8AC3E}">
        <p14:creationId xmlns:p14="http://schemas.microsoft.com/office/powerpoint/2010/main" val="20675883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a:t>
            </a:r>
            <a:r>
              <a:rPr lang="en-US" baseline="0" dirty="0" smtClean="0"/>
              <a: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Janet Stone</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79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Debbie Lopez</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Adam Raymond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82</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83</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84</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85</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86</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87</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88</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Adam</a:t>
            </a:r>
            <a:r>
              <a:rPr lang="en-US" sz="1200" b="0" kern="1200" baseline="0" dirty="0" smtClean="0">
                <a:solidFill>
                  <a:schemeClr val="tx1"/>
                </a:solidFill>
                <a:effectLst/>
                <a:latin typeface="+mn-lt"/>
                <a:ea typeface="+mn-ea"/>
                <a:cs typeface="+mn-cs"/>
              </a:rPr>
              <a:t> Raymond</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89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9</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r>
              <a:rPr lang="en-US" baseline="0" dirty="0" smtClean="0"/>
              <a:t>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90</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 Raymond</a:t>
            </a:r>
            <a:endParaRPr lang="en-US" dirty="0"/>
          </a:p>
        </p:txBody>
      </p:sp>
      <p:sp>
        <p:nvSpPr>
          <p:cNvPr id="4" name="Slide Number Placeholder 3"/>
          <p:cNvSpPr>
            <a:spLocks noGrp="1"/>
          </p:cNvSpPr>
          <p:nvPr>
            <p:ph type="sldNum" sz="quarter" idx="10"/>
          </p:nvPr>
        </p:nvSpPr>
        <p:spPr/>
        <p:txBody>
          <a:bodyPr/>
          <a:lstStyle/>
          <a:p>
            <a:fld id="{4D06D9C2-41F3-4320-B379-F06C649B32F1}" type="slidenum">
              <a:rPr lang="en-US" smtClean="0"/>
              <a:t>91</a:t>
            </a:fld>
            <a:endParaRPr lang="en-US" dirty="0"/>
          </a:p>
        </p:txBody>
      </p:sp>
    </p:spTree>
    <p:extLst>
      <p:ext uri="{BB962C8B-B14F-4D97-AF65-F5344CB8AC3E}">
        <p14:creationId xmlns:p14="http://schemas.microsoft.com/office/powerpoint/2010/main" val="234824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Adam</a:t>
            </a:r>
            <a:r>
              <a:rPr lang="en-US" sz="1200" b="0" kern="1200" baseline="0" dirty="0" smtClean="0">
                <a:solidFill>
                  <a:schemeClr val="tx1"/>
                </a:solidFill>
                <a:effectLst/>
                <a:latin typeface="+mn-lt"/>
                <a:ea typeface="+mn-ea"/>
                <a:cs typeface="+mn-cs"/>
              </a:rPr>
              <a:t> Raymond</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06D9C2-41F3-4320-B379-F06C649B32F1}" type="slidenum">
              <a:rPr lang="en-US" smtClean="0"/>
              <a:t>92</a:t>
            </a:fld>
            <a:endParaRPr lang="en-US" dirty="0"/>
          </a:p>
        </p:txBody>
      </p:sp>
    </p:spTree>
    <p:extLst>
      <p:ext uri="{BB962C8B-B14F-4D97-AF65-F5344CB8AC3E}">
        <p14:creationId xmlns:p14="http://schemas.microsoft.com/office/powerpoint/2010/main" val="23482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3D54D1-904E-4467-937C-32BC69518CD6}" type="datetime1">
              <a:rPr lang="en-US" smtClean="0"/>
              <a:t>9/18/2019</a:t>
            </a:fld>
            <a:endParaRPr lang="en-US" dirty="0"/>
          </a:p>
        </p:txBody>
      </p:sp>
      <p:sp>
        <p:nvSpPr>
          <p:cNvPr id="5" name="Footer Placeholder 4"/>
          <p:cNvSpPr>
            <a:spLocks noGrp="1"/>
          </p:cNvSpPr>
          <p:nvPr>
            <p:ph type="ftr" sz="quarter" idx="11"/>
          </p:nvPr>
        </p:nvSpPr>
        <p:spPr/>
        <p:txBody>
          <a:bodyPr/>
          <a:lstStyle/>
          <a:p>
            <a:r>
              <a:rPr lang="en-US" dirty="0" smtClean="0"/>
              <a:t>City Council Email Address: CityCouncil@ci.glendora.ca.us</a:t>
            </a:r>
            <a:endParaRPr lang="en-US" dirty="0"/>
          </a:p>
        </p:txBody>
      </p:sp>
      <p:sp>
        <p:nvSpPr>
          <p:cNvPr id="6" name="Slide Number Placeholder 5"/>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19782036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76EF24-82A0-49E6-B52A-2A4C780A7B9D}" type="datetime1">
              <a:rPr lang="en-US" smtClean="0"/>
              <a:t>9/18/2019</a:t>
            </a:fld>
            <a:endParaRPr lang="en-US" dirty="0"/>
          </a:p>
        </p:txBody>
      </p:sp>
      <p:sp>
        <p:nvSpPr>
          <p:cNvPr id="5" name="Footer Placeholder 4"/>
          <p:cNvSpPr>
            <a:spLocks noGrp="1"/>
          </p:cNvSpPr>
          <p:nvPr>
            <p:ph type="ftr" sz="quarter" idx="11"/>
          </p:nvPr>
        </p:nvSpPr>
        <p:spPr/>
        <p:txBody>
          <a:bodyPr/>
          <a:lstStyle/>
          <a:p>
            <a:r>
              <a:rPr lang="en-US" dirty="0" smtClean="0"/>
              <a:t>City Council Email Address: CityCouncil@ci.glendora.ca.us</a:t>
            </a:r>
            <a:endParaRPr lang="en-US" dirty="0"/>
          </a:p>
        </p:txBody>
      </p:sp>
      <p:sp>
        <p:nvSpPr>
          <p:cNvPr id="6" name="Slide Number Placeholder 5"/>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299386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6F746-1EF4-455C-8532-E197FE160D2C}" type="datetime1">
              <a:rPr lang="en-US" smtClean="0"/>
              <a:t>9/18/2019</a:t>
            </a:fld>
            <a:endParaRPr lang="en-US" dirty="0"/>
          </a:p>
        </p:txBody>
      </p:sp>
      <p:sp>
        <p:nvSpPr>
          <p:cNvPr id="5" name="Footer Placeholder 4"/>
          <p:cNvSpPr>
            <a:spLocks noGrp="1"/>
          </p:cNvSpPr>
          <p:nvPr>
            <p:ph type="ftr" sz="quarter" idx="11"/>
          </p:nvPr>
        </p:nvSpPr>
        <p:spPr/>
        <p:txBody>
          <a:bodyPr/>
          <a:lstStyle/>
          <a:p>
            <a:r>
              <a:rPr lang="en-US" dirty="0" smtClean="0"/>
              <a:t>City Council Email Address: CityCouncil@ci.glendora.ca.us</a:t>
            </a:r>
            <a:endParaRPr lang="en-US" dirty="0"/>
          </a:p>
        </p:txBody>
      </p:sp>
      <p:sp>
        <p:nvSpPr>
          <p:cNvPr id="6" name="Slide Number Placeholder 5"/>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3447389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341835"/>
            <a:ext cx="5340350" cy="3792140"/>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grpSp>
      <p:sp>
        <p:nvSpPr>
          <p:cNvPr id="8231" name="Rectangle 39"/>
          <p:cNvSpPr>
            <a:spLocks noGrp="1" noChangeArrowheads="1"/>
          </p:cNvSpPr>
          <p:nvPr>
            <p:ph type="subTitle" idx="1"/>
          </p:nvPr>
        </p:nvSpPr>
        <p:spPr>
          <a:xfrm>
            <a:off x="1371600" y="2914650"/>
            <a:ext cx="6400800" cy="131445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232" name="Rectangle 40"/>
          <p:cNvSpPr>
            <a:spLocks noGrp="1" noChangeArrowheads="1"/>
          </p:cNvSpPr>
          <p:nvPr>
            <p:ph type="ctrTitle"/>
          </p:nvPr>
        </p:nvSpPr>
        <p:spPr>
          <a:xfrm>
            <a:off x="685800" y="1326357"/>
            <a:ext cx="7772400" cy="1302544"/>
          </a:xfrm>
        </p:spPr>
        <p:txBody>
          <a:bodyPr anchor="b" anchorCtr="1"/>
          <a:lstStyle>
            <a:lvl1pPr>
              <a:defRPr sz="5400"/>
            </a:lvl1pPr>
          </a:lstStyle>
          <a:p>
            <a:pPr lvl="0"/>
            <a:r>
              <a:rPr lang="en-US" alt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fld id="{B4CED557-1982-4978-BFD2-AE9757823634}" type="datetime1">
              <a:rPr lang="en-US" altLang="en-US" smtClean="0">
                <a:solidFill>
                  <a:srgbClr val="FFFFFF"/>
                </a:solidFill>
              </a:rPr>
              <a:t>9/18/2019</a:t>
            </a:fld>
            <a:endParaRPr lang="en-US" altLang="en-US" dirty="0">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fld id="{C3240161-76FA-4C33-BF68-174C88B6DC0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33917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fld id="{90483179-DD70-49CC-90BE-DE9E4DD96621}"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1D0F2550-1FC0-4F06-BDEF-36940DE89C1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93937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fld id="{C6778FD4-B7D2-4F79-B68D-54E51071C37C}"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300E034F-79FB-48F3-B2E0-69692351622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52842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fld id="{32AF680B-52FD-4535-A849-82600FEE2540}" type="datetime1">
              <a:rPr lang="en-US" altLang="en-US" smtClean="0">
                <a:solidFill>
                  <a:srgbClr val="FFFFFF"/>
                </a:solidFill>
              </a:rPr>
              <a:t>9/18/2019</a:t>
            </a:fld>
            <a:endParaRPr lang="en-US" altLang="en-US" dirty="0">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C0107A7F-7111-4D10-BCC0-9E4DB447869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50660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fld id="{FBA8A88F-1978-4EE3-A72F-5218140C4E38}" type="datetime1">
              <a:rPr lang="en-US" altLang="en-US" smtClean="0">
                <a:solidFill>
                  <a:srgbClr val="FFFFFF"/>
                </a:solidFill>
              </a:rPr>
              <a:t>9/18/2019</a:t>
            </a:fld>
            <a:endParaRPr lang="en-US" altLang="en-US" dirty="0">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fld id="{E260F40E-3C45-48F2-8A0F-82B17C8F49E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0010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fld id="{C82B0880-937A-4622-BC50-A50CC84E4049}" type="datetime1">
              <a:rPr lang="en-US" altLang="en-US" smtClean="0">
                <a:solidFill>
                  <a:srgbClr val="FFFFFF"/>
                </a:solidFill>
              </a:rPr>
              <a:t>9/18/2019</a:t>
            </a:fld>
            <a:endParaRPr lang="en-US" altLang="en-US" dirty="0">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C82129FC-59FC-46D0-A929-16858775D1C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32022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fld id="{0ADF65ED-401F-4598-96C9-CD93A1737FE1}" type="datetime1">
              <a:rPr lang="en-US" altLang="en-US" smtClean="0">
                <a:solidFill>
                  <a:srgbClr val="FFFFFF"/>
                </a:solidFill>
              </a:rPr>
              <a:t>9/18/2019</a:t>
            </a:fld>
            <a:endParaRPr lang="en-US" altLang="en-US" dirty="0">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fld id="{A5858405-18DB-4093-ABA0-1DC6B1C5520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8680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738E0563-A765-406F-96BE-A70470E258B1}" type="datetime1">
              <a:rPr lang="en-US" altLang="en-US" smtClean="0">
                <a:solidFill>
                  <a:srgbClr val="FFFFFF"/>
                </a:solidFill>
              </a:rPr>
              <a:t>9/18/2019</a:t>
            </a:fld>
            <a:endParaRPr lang="en-US" altLang="en-US" dirty="0">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DDD4764B-A490-4E1E-A761-5DA424F1EDD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0696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8A7204-806E-407A-BBBA-65D65BA6DCAD}" type="datetime1">
              <a:rPr lang="en-US" smtClean="0"/>
              <a:t>9/18/2019</a:t>
            </a:fld>
            <a:endParaRPr lang="en-US" dirty="0"/>
          </a:p>
        </p:txBody>
      </p:sp>
      <p:sp>
        <p:nvSpPr>
          <p:cNvPr id="5" name="Footer Placeholder 4"/>
          <p:cNvSpPr>
            <a:spLocks noGrp="1"/>
          </p:cNvSpPr>
          <p:nvPr>
            <p:ph type="ftr" sz="quarter" idx="11"/>
          </p:nvPr>
        </p:nvSpPr>
        <p:spPr/>
        <p:txBody>
          <a:bodyPr/>
          <a:lstStyle/>
          <a:p>
            <a:r>
              <a:rPr lang="en-US" dirty="0" smtClean="0"/>
              <a:t>City Council Email Address: CityCouncil@ci.glendora.ca.us</a:t>
            </a:r>
            <a:endParaRPr lang="en-US" dirty="0"/>
          </a:p>
        </p:txBody>
      </p:sp>
      <p:sp>
        <p:nvSpPr>
          <p:cNvPr id="6" name="Slide Number Placeholder 5"/>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626205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1C9FE376-C7ED-4096-9E74-0F78EEDE4529}" type="datetime1">
              <a:rPr lang="en-US" altLang="en-US" smtClean="0">
                <a:solidFill>
                  <a:srgbClr val="FFFFFF"/>
                </a:solidFill>
              </a:rPr>
              <a:t>9/18/2019</a:t>
            </a:fld>
            <a:endParaRPr lang="en-US" altLang="en-US" dirty="0">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10432F2E-0FE3-4E5D-BB48-036C255ACA5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21427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fld id="{78096597-B4D8-4950-A18E-7F6464AD187E}"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34EFEDAC-1EC0-427A-91CF-6700DE6FF95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6788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fld id="{0938A5B3-76D3-419D-8195-1FA326C3D9A2}"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0FBF655F-E0FB-4300-8329-7B7EDF00A5F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93533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fld id="{4C8611B6-2070-4DB6-9484-99D03325E18F}" type="datetime1">
              <a:rPr lang="en-US" altLang="en-US" smtClean="0">
                <a:solidFill>
                  <a:srgbClr val="FFFFFF"/>
                </a:solidFill>
              </a:rPr>
              <a:t>9/18/2019</a:t>
            </a:fld>
            <a:endParaRPr lang="en-US" altLang="en-US" dirty="0">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fld id="{D93483E9-C6C4-4C5F-99F7-4B338D822A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15857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fld id="{B98C7A26-D281-4972-B8D2-56158136ACB8}" type="datetime1">
              <a:rPr lang="en-US" altLang="en-US" smtClean="0">
                <a:solidFill>
                  <a:srgbClr val="FFFFFF"/>
                </a:solidFill>
              </a:rPr>
              <a:t>9/18/2019</a:t>
            </a:fld>
            <a:endParaRPr lang="en-US" altLang="en-US" dirty="0">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B095970A-B894-4C65-A39F-A5E41007A32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25318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SmartArt Placeholder 2"/>
          <p:cNvSpPr>
            <a:spLocks noGrp="1"/>
          </p:cNvSpPr>
          <p:nvPr>
            <p:ph type="dgm" idx="1"/>
          </p:nvPr>
        </p:nvSpPr>
        <p:spPr>
          <a:xfrm>
            <a:off x="457200" y="1200150"/>
            <a:ext cx="8229600" cy="3398044"/>
          </a:xfrm>
        </p:spPr>
        <p:txBody>
          <a:bodyPr/>
          <a:lstStyle/>
          <a:p>
            <a:pPr lvl="0"/>
            <a:endParaRPr lang="en-US" noProof="0" dirty="0"/>
          </a:p>
        </p:txBody>
      </p:sp>
      <p:sp>
        <p:nvSpPr>
          <p:cNvPr id="4" name="Rectangle 39"/>
          <p:cNvSpPr>
            <a:spLocks noGrp="1" noChangeArrowheads="1"/>
          </p:cNvSpPr>
          <p:nvPr>
            <p:ph type="dt" sz="half" idx="10"/>
          </p:nvPr>
        </p:nvSpPr>
        <p:spPr>
          <a:ln/>
        </p:spPr>
        <p:txBody>
          <a:bodyPr/>
          <a:lstStyle>
            <a:lvl1pPr>
              <a:defRPr/>
            </a:lvl1pPr>
          </a:lstStyle>
          <a:p>
            <a:pPr>
              <a:defRPr/>
            </a:pPr>
            <a:fld id="{A9471B39-B0D3-4525-B156-8AAC732D9470}"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682FF444-E68A-415D-94C8-5A77D1C6CB7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05377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360"/>
            <a:ext cx="8229600" cy="4389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p:cNvSpPr>
            <a:spLocks noGrp="1" noChangeArrowheads="1"/>
          </p:cNvSpPr>
          <p:nvPr>
            <p:ph type="dt" sz="half" idx="10"/>
          </p:nvPr>
        </p:nvSpPr>
        <p:spPr>
          <a:ln/>
        </p:spPr>
        <p:txBody>
          <a:bodyPr/>
          <a:lstStyle>
            <a:lvl1pPr>
              <a:defRPr/>
            </a:lvl1pPr>
          </a:lstStyle>
          <a:p>
            <a:pPr>
              <a:defRPr/>
            </a:pPr>
            <a:fld id="{0453236C-33D1-4788-817D-9C83D4666A70}" type="datetime1">
              <a:rPr lang="en-US" altLang="en-US" smtClean="0">
                <a:solidFill>
                  <a:srgbClr val="FFFFFF"/>
                </a:solidFill>
              </a:rPr>
              <a:t>9/18/2019</a:t>
            </a:fld>
            <a:endParaRPr lang="en-US" altLang="en-US" dirty="0">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49F0C06E-918A-4431-9DD8-6324EB5E105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48466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0"/>
            <a:ext cx="8229600" cy="3398044"/>
          </a:xfrm>
        </p:spPr>
        <p:txBody>
          <a:bodyPr/>
          <a:lstStyle/>
          <a:p>
            <a:pPr lvl="0"/>
            <a:endParaRPr lang="en-US" noProof="0" dirty="0"/>
          </a:p>
        </p:txBody>
      </p:sp>
      <p:sp>
        <p:nvSpPr>
          <p:cNvPr id="4" name="Rectangle 39"/>
          <p:cNvSpPr>
            <a:spLocks noGrp="1" noChangeArrowheads="1"/>
          </p:cNvSpPr>
          <p:nvPr>
            <p:ph type="dt" sz="half" idx="10"/>
          </p:nvPr>
        </p:nvSpPr>
        <p:spPr>
          <a:ln/>
        </p:spPr>
        <p:txBody>
          <a:bodyPr/>
          <a:lstStyle>
            <a:lvl1pPr>
              <a:defRPr/>
            </a:lvl1pPr>
          </a:lstStyle>
          <a:p>
            <a:pPr>
              <a:defRPr/>
            </a:pPr>
            <a:fld id="{A0421AB1-EBF1-4C5F-A428-C2E5B32FDD5F}" type="datetime1">
              <a:rPr lang="en-US" altLang="en-US" smtClean="0">
                <a:solidFill>
                  <a:srgbClr val="FFFFFF"/>
                </a:solidFill>
              </a:rPr>
              <a:t>9/18/2019</a:t>
            </a:fld>
            <a:endParaRPr lang="en-US" altLang="en-US" dirty="0">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179908D8-E5E4-45CE-8F37-34FD9BC529F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28160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1ED0A-9278-46C7-A3B6-4BAFD277FD6D}" type="datetime1">
              <a:rPr lang="en-US" smtClean="0"/>
              <a:t>9/18/2019</a:t>
            </a:fld>
            <a:endParaRPr lang="en-US" dirty="0"/>
          </a:p>
        </p:txBody>
      </p:sp>
      <p:sp>
        <p:nvSpPr>
          <p:cNvPr id="5" name="Footer Placeholder 4"/>
          <p:cNvSpPr>
            <a:spLocks noGrp="1"/>
          </p:cNvSpPr>
          <p:nvPr>
            <p:ph type="ftr" sz="quarter" idx="11"/>
          </p:nvPr>
        </p:nvSpPr>
        <p:spPr/>
        <p:txBody>
          <a:bodyPr/>
          <a:lstStyle/>
          <a:p>
            <a:r>
              <a:rPr lang="en-US" dirty="0" smtClean="0"/>
              <a:t>City Council Email Address: CityCouncil@ci.glendora.ca.us</a:t>
            </a:r>
            <a:endParaRPr lang="en-US" dirty="0"/>
          </a:p>
        </p:txBody>
      </p:sp>
      <p:sp>
        <p:nvSpPr>
          <p:cNvPr id="6" name="Slide Number Placeholder 5"/>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153812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5112F1-BD7A-4C31-BBDA-D45B93C64DF3}" type="datetime1">
              <a:rPr lang="en-US" smtClean="0"/>
              <a:t>9/18/2019</a:t>
            </a:fld>
            <a:endParaRPr lang="en-US" dirty="0"/>
          </a:p>
        </p:txBody>
      </p:sp>
      <p:sp>
        <p:nvSpPr>
          <p:cNvPr id="6" name="Footer Placeholder 5"/>
          <p:cNvSpPr>
            <a:spLocks noGrp="1"/>
          </p:cNvSpPr>
          <p:nvPr>
            <p:ph type="ftr" sz="quarter" idx="11"/>
          </p:nvPr>
        </p:nvSpPr>
        <p:spPr/>
        <p:txBody>
          <a:bodyPr/>
          <a:lstStyle/>
          <a:p>
            <a:r>
              <a:rPr lang="en-US" dirty="0" smtClean="0"/>
              <a:t>City Council Email Address: CityCouncil@ci.glendora.ca.us</a:t>
            </a:r>
            <a:endParaRPr lang="en-US" dirty="0"/>
          </a:p>
        </p:txBody>
      </p:sp>
      <p:sp>
        <p:nvSpPr>
          <p:cNvPr id="7" name="Slide Number Placeholder 6"/>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228243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530CA-04C9-4F71-9D65-46F4A7DB380B}" type="datetime1">
              <a:rPr lang="en-US" smtClean="0"/>
              <a:t>9/18/2019</a:t>
            </a:fld>
            <a:endParaRPr lang="en-US" dirty="0"/>
          </a:p>
        </p:txBody>
      </p:sp>
      <p:sp>
        <p:nvSpPr>
          <p:cNvPr id="8" name="Footer Placeholder 7"/>
          <p:cNvSpPr>
            <a:spLocks noGrp="1"/>
          </p:cNvSpPr>
          <p:nvPr>
            <p:ph type="ftr" sz="quarter" idx="11"/>
          </p:nvPr>
        </p:nvSpPr>
        <p:spPr/>
        <p:txBody>
          <a:bodyPr/>
          <a:lstStyle/>
          <a:p>
            <a:r>
              <a:rPr lang="en-US" dirty="0" smtClean="0"/>
              <a:t>City Council Email Address: CityCouncil@ci.glendora.ca.us</a:t>
            </a:r>
            <a:endParaRPr lang="en-US" dirty="0"/>
          </a:p>
        </p:txBody>
      </p:sp>
      <p:sp>
        <p:nvSpPr>
          <p:cNvPr id="9" name="Slide Number Placeholder 8"/>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337366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64C807-4693-4B16-8F29-A237819C55D1}" type="datetime1">
              <a:rPr lang="en-US" smtClean="0"/>
              <a:t>9/18/2019</a:t>
            </a:fld>
            <a:endParaRPr lang="en-US" dirty="0"/>
          </a:p>
        </p:txBody>
      </p:sp>
      <p:sp>
        <p:nvSpPr>
          <p:cNvPr id="4" name="Footer Placeholder 3"/>
          <p:cNvSpPr>
            <a:spLocks noGrp="1"/>
          </p:cNvSpPr>
          <p:nvPr>
            <p:ph type="ftr" sz="quarter" idx="11"/>
          </p:nvPr>
        </p:nvSpPr>
        <p:spPr/>
        <p:txBody>
          <a:bodyPr/>
          <a:lstStyle/>
          <a:p>
            <a:r>
              <a:rPr lang="en-US" dirty="0" smtClean="0"/>
              <a:t>City Council Email Address: CityCouncil@ci.glendora.ca.us</a:t>
            </a:r>
            <a:endParaRPr lang="en-US" dirty="0"/>
          </a:p>
        </p:txBody>
      </p:sp>
      <p:sp>
        <p:nvSpPr>
          <p:cNvPr id="5" name="Slide Number Placeholder 4"/>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1467427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49B3F-4569-4E77-B677-7AF4EAED471F}" type="datetime1">
              <a:rPr lang="en-US" smtClean="0"/>
              <a:t>9/18/2019</a:t>
            </a:fld>
            <a:endParaRPr lang="en-US" dirty="0"/>
          </a:p>
        </p:txBody>
      </p:sp>
      <p:sp>
        <p:nvSpPr>
          <p:cNvPr id="3" name="Footer Placeholder 2"/>
          <p:cNvSpPr>
            <a:spLocks noGrp="1"/>
          </p:cNvSpPr>
          <p:nvPr>
            <p:ph type="ftr" sz="quarter" idx="11"/>
          </p:nvPr>
        </p:nvSpPr>
        <p:spPr/>
        <p:txBody>
          <a:bodyPr/>
          <a:lstStyle/>
          <a:p>
            <a:r>
              <a:rPr lang="en-US" dirty="0" smtClean="0"/>
              <a:t>City Council Email Address: CityCouncil@ci.glendora.ca.us</a:t>
            </a:r>
            <a:endParaRPr lang="en-US" dirty="0"/>
          </a:p>
        </p:txBody>
      </p:sp>
      <p:sp>
        <p:nvSpPr>
          <p:cNvPr id="4" name="Slide Number Placeholder 3"/>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29998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6581B-FD28-4A56-A9BD-B8D8E42B8720}" type="datetime1">
              <a:rPr lang="en-US" smtClean="0"/>
              <a:t>9/18/2019</a:t>
            </a:fld>
            <a:endParaRPr lang="en-US" dirty="0"/>
          </a:p>
        </p:txBody>
      </p:sp>
      <p:sp>
        <p:nvSpPr>
          <p:cNvPr id="6" name="Footer Placeholder 5"/>
          <p:cNvSpPr>
            <a:spLocks noGrp="1"/>
          </p:cNvSpPr>
          <p:nvPr>
            <p:ph type="ftr" sz="quarter" idx="11"/>
          </p:nvPr>
        </p:nvSpPr>
        <p:spPr/>
        <p:txBody>
          <a:bodyPr/>
          <a:lstStyle/>
          <a:p>
            <a:r>
              <a:rPr lang="en-US" dirty="0" smtClean="0"/>
              <a:t>City Council Email Address: CityCouncil@ci.glendora.ca.us</a:t>
            </a:r>
            <a:endParaRPr lang="en-US" dirty="0"/>
          </a:p>
        </p:txBody>
      </p:sp>
      <p:sp>
        <p:nvSpPr>
          <p:cNvPr id="7" name="Slide Number Placeholder 6"/>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118842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15917-1C12-4122-A285-20B1338853A3}" type="datetime1">
              <a:rPr lang="en-US" smtClean="0"/>
              <a:t>9/18/2019</a:t>
            </a:fld>
            <a:endParaRPr lang="en-US" dirty="0"/>
          </a:p>
        </p:txBody>
      </p:sp>
      <p:sp>
        <p:nvSpPr>
          <p:cNvPr id="6" name="Footer Placeholder 5"/>
          <p:cNvSpPr>
            <a:spLocks noGrp="1"/>
          </p:cNvSpPr>
          <p:nvPr>
            <p:ph type="ftr" sz="quarter" idx="11"/>
          </p:nvPr>
        </p:nvSpPr>
        <p:spPr/>
        <p:txBody>
          <a:bodyPr/>
          <a:lstStyle/>
          <a:p>
            <a:r>
              <a:rPr lang="en-US" dirty="0" smtClean="0"/>
              <a:t>City Council Email Address: CityCouncil@ci.glendora.ca.us</a:t>
            </a:r>
            <a:endParaRPr lang="en-US" dirty="0"/>
          </a:p>
        </p:txBody>
      </p:sp>
      <p:sp>
        <p:nvSpPr>
          <p:cNvPr id="7" name="Slide Number Placeholder 6"/>
          <p:cNvSpPr>
            <a:spLocks noGrp="1"/>
          </p:cNvSpPr>
          <p:nvPr>
            <p:ph type="sldNum" sz="quarter" idx="12"/>
          </p:nvPr>
        </p:nvSpPr>
        <p:spPr/>
        <p:txBody>
          <a:bodyPr/>
          <a:lstStyle/>
          <a:p>
            <a:fld id="{CC2A0FA2-AAEB-48B7-A782-4DEB54632334}" type="slidenum">
              <a:rPr lang="en-US" smtClean="0"/>
              <a:t>‹#›</a:t>
            </a:fld>
            <a:endParaRPr lang="en-US" dirty="0"/>
          </a:p>
        </p:txBody>
      </p:sp>
    </p:spTree>
    <p:extLst>
      <p:ext uri="{BB962C8B-B14F-4D97-AF65-F5344CB8AC3E}">
        <p14:creationId xmlns:p14="http://schemas.microsoft.com/office/powerpoint/2010/main" val="415214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0E9DC1-CB60-43A1-B2B6-821B84582C2C}" type="datetime1">
              <a:rPr lang="en-US" smtClean="0"/>
              <a:t>9/18/2019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City Council Email Address: CityCouncil@ci.glendora.ca.us</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2A0FA2-AAEB-48B7-A782-4DEB54632334}" type="slidenum">
              <a:rPr lang="en-US" smtClean="0"/>
              <a:t>‹#›</a:t>
            </a:fld>
            <a:endParaRPr lang="en-US" dirty="0"/>
          </a:p>
        </p:txBody>
      </p:sp>
    </p:spTree>
    <p:extLst>
      <p:ext uri="{BB962C8B-B14F-4D97-AF65-F5344CB8AC3E}">
        <p14:creationId xmlns:p14="http://schemas.microsoft.com/office/powerpoint/2010/main" val="304960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341835"/>
            <a:ext cx="5340350" cy="3792140"/>
            <a:chOff x="2394" y="1127"/>
            <a:chExt cx="3364" cy="3185"/>
          </a:xfrm>
        </p:grpSpPr>
        <p:sp>
          <p:nvSpPr>
            <p:cNvPr id="717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4"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7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0"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1"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2"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3"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4"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5"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6"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7"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8"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89"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0"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1"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2"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3"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4"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8"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199"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20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20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20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dirty="0">
                <a:solidFill>
                  <a:srgbClr val="FFFFFF"/>
                </a:solidFill>
              </a:endParaRPr>
            </a:p>
          </p:txBody>
        </p:sp>
        <p:sp>
          <p:nvSpPr>
            <p:cNvPr id="7203"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sp>
          <p:nvSpPr>
            <p:cNvPr id="7204"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dirty="0">
                <a:solidFill>
                  <a:srgbClr val="FFFFFF"/>
                </a:solidFill>
              </a:endParaRPr>
            </a:p>
          </p:txBody>
        </p:sp>
      </p:grpSp>
      <p:sp>
        <p:nvSpPr>
          <p:cNvPr id="7205" name="Rectangle 37"/>
          <p:cNvSpPr>
            <a:spLocks noGrp="1" noChangeArrowheads="1"/>
          </p:cNvSpPr>
          <p:nvPr>
            <p:ph type="title"/>
          </p:nvPr>
        </p:nvSpPr>
        <p:spPr bwMode="auto">
          <a:xfrm>
            <a:off x="457200" y="20836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206" name="Rectangle 3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07" name="Rectangle 39"/>
          <p:cNvSpPr>
            <a:spLocks noGrp="1" noChangeArrowheads="1"/>
          </p:cNvSpPr>
          <p:nvPr>
            <p:ph type="dt" sz="half" idx="2"/>
          </p:nvPr>
        </p:nvSpPr>
        <p:spPr bwMode="auto">
          <a:xfrm>
            <a:off x="457200" y="4708922"/>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defRPr/>
            </a:pPr>
            <a:fld id="{B12B4399-08AE-4A89-96E9-F73CF732B152}" type="datetime1">
              <a:rPr lang="en-US" altLang="en-US" smtClean="0">
                <a:solidFill>
                  <a:srgbClr val="FFFFFF"/>
                </a:solidFill>
              </a:rPr>
              <a:t>9/18/2019</a:t>
            </a:fld>
            <a:endParaRPr lang="en-US" altLang="en-US" dirty="0">
              <a:solidFill>
                <a:srgbClr val="FFFFFF"/>
              </a:solidFill>
            </a:endParaRPr>
          </a:p>
        </p:txBody>
      </p:sp>
      <p:sp>
        <p:nvSpPr>
          <p:cNvPr id="7208" name="Rectangle 40"/>
          <p:cNvSpPr>
            <a:spLocks noGrp="1" noChangeArrowheads="1"/>
          </p:cNvSpPr>
          <p:nvPr>
            <p:ph type="ftr" sz="quarter" idx="3"/>
          </p:nvPr>
        </p:nvSpPr>
        <p:spPr bwMode="auto">
          <a:xfrm>
            <a:off x="3124200" y="4708922"/>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defRPr/>
            </a:pPr>
            <a:r>
              <a:rPr lang="en-US" altLang="en-US" dirty="0" smtClean="0">
                <a:solidFill>
                  <a:srgbClr val="FFFFFF"/>
                </a:solidFill>
              </a:rPr>
              <a:t>City Council Email Address: CityCouncil@ci.glendora.ca.us</a:t>
            </a:r>
            <a:endParaRPr lang="en-US" altLang="en-US" dirty="0">
              <a:solidFill>
                <a:srgbClr val="FFFFFF"/>
              </a:solidFill>
            </a:endParaRPr>
          </a:p>
        </p:txBody>
      </p:sp>
      <p:sp>
        <p:nvSpPr>
          <p:cNvPr id="7209" name="Rectangle 41"/>
          <p:cNvSpPr>
            <a:spLocks noGrp="1" noChangeArrowheads="1"/>
          </p:cNvSpPr>
          <p:nvPr>
            <p:ph type="sldNum" sz="quarter" idx="4"/>
          </p:nvPr>
        </p:nvSpPr>
        <p:spPr bwMode="auto">
          <a:xfrm>
            <a:off x="6553200" y="4708922"/>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7B70909E-2117-4DE3-8BF9-813A6C58BE0E}" type="slidenum">
              <a:rPr lang="en-US" altLang="en-US" smtClean="0">
                <a:solidFill>
                  <a:srgbClr val="FFFFFF"/>
                </a:solidFill>
              </a:rPr>
              <a:pPr fontAlgn="base">
                <a:spcBef>
                  <a:spcPct val="0"/>
                </a:spcBef>
                <a:spcAft>
                  <a:spcPct val="0"/>
                </a:spcAft>
              </a:pPr>
              <a:t>‹#›</a:t>
            </a:fld>
            <a:endParaRPr lang="en-US" altLang="en-US" dirty="0" smtClean="0">
              <a:solidFill>
                <a:srgbClr val="FFFFFF"/>
              </a:solidFill>
            </a:endParaRPr>
          </a:p>
        </p:txBody>
      </p:sp>
    </p:spTree>
    <p:extLst>
      <p:ext uri="{BB962C8B-B14F-4D97-AF65-F5344CB8AC3E}">
        <p14:creationId xmlns:p14="http://schemas.microsoft.com/office/powerpoint/2010/main" val="244935037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5750"/>
            <a:ext cx="5105400" cy="2128838"/>
          </a:xfrm>
        </p:spPr>
        <p:txBody>
          <a:bodyPr>
            <a:noAutofit/>
          </a:bodyPr>
          <a:lstStyle/>
          <a:p>
            <a:pPr algn="l"/>
            <a:r>
              <a:rPr lang="en-US" sz="7500" dirty="0" smtClean="0">
                <a:solidFill>
                  <a:schemeClr val="bg1"/>
                </a:solidFill>
                <a:latin typeface="Oswald Regular" panose="02000503000000000000" pitchFamily="2" charset="0"/>
              </a:rPr>
              <a:t>Homelessness Workshop</a:t>
            </a:r>
            <a:endParaRPr lang="en-US" sz="7500" dirty="0">
              <a:solidFill>
                <a:schemeClr val="bg1"/>
              </a:solidFill>
              <a:latin typeface="Oswald Regular" panose="02000503000000000000" pitchFamily="2" charset="0"/>
            </a:endParaRPr>
          </a:p>
        </p:txBody>
      </p:sp>
      <p:sp>
        <p:nvSpPr>
          <p:cNvPr id="3" name="Subtitle 2"/>
          <p:cNvSpPr>
            <a:spLocks noGrp="1"/>
          </p:cNvSpPr>
          <p:nvPr>
            <p:ph type="subTitle" idx="1"/>
          </p:nvPr>
        </p:nvSpPr>
        <p:spPr>
          <a:xfrm>
            <a:off x="914400" y="2495550"/>
            <a:ext cx="4419600" cy="1600200"/>
          </a:xfrm>
        </p:spPr>
        <p:txBody>
          <a:bodyPr>
            <a:normAutofit/>
          </a:bodyPr>
          <a:lstStyle/>
          <a:p>
            <a:pPr algn="l"/>
            <a:r>
              <a:rPr lang="en-US" sz="3000" dirty="0" smtClean="0">
                <a:latin typeface="Oswald Regular" panose="02000503000000000000" pitchFamily="2" charset="0"/>
              </a:rPr>
              <a:t>City Council </a:t>
            </a:r>
            <a:endParaRPr lang="en-US" sz="3000" dirty="0">
              <a:latin typeface="Oswald Regular" panose="02000503000000000000" pitchFamily="2" charset="0"/>
            </a:endParaRPr>
          </a:p>
        </p:txBody>
      </p:sp>
      <p:sp>
        <p:nvSpPr>
          <p:cNvPr id="6" name="TextBox 5"/>
          <p:cNvSpPr txBox="1"/>
          <p:nvPr/>
        </p:nvSpPr>
        <p:spPr>
          <a:xfrm>
            <a:off x="914400" y="3333750"/>
            <a:ext cx="6705600" cy="1015663"/>
          </a:xfrm>
          <a:prstGeom prst="rect">
            <a:avLst/>
          </a:prstGeom>
          <a:noFill/>
        </p:spPr>
        <p:txBody>
          <a:bodyPr wrap="square" rtlCol="0">
            <a:spAutoFit/>
          </a:bodyPr>
          <a:lstStyle/>
          <a:p>
            <a:pPr>
              <a:lnSpc>
                <a:spcPct val="150000"/>
              </a:lnSpc>
            </a:pPr>
            <a:r>
              <a:rPr lang="en-US" sz="2000" dirty="0" smtClean="0">
                <a:solidFill>
                  <a:schemeClr val="bg1"/>
                </a:solidFill>
                <a:latin typeface="Oswald Regular" panose="02000503000000000000" pitchFamily="2" charset="0"/>
              </a:rPr>
              <a:t>September 17, 2019</a:t>
            </a:r>
          </a:p>
          <a:p>
            <a:pPr>
              <a:lnSpc>
                <a:spcPct val="150000"/>
              </a:lnSpc>
            </a:pPr>
            <a:r>
              <a:rPr lang="en-US" sz="2000" dirty="0" smtClean="0">
                <a:solidFill>
                  <a:schemeClr val="bg1"/>
                </a:solidFill>
                <a:latin typeface="Oswald Regular" panose="02000503000000000000" pitchFamily="2" charset="0"/>
              </a:rPr>
              <a:t>Item #1</a:t>
            </a:r>
            <a:endParaRPr lang="en-US" sz="2000" dirty="0">
              <a:solidFill>
                <a:schemeClr val="bg1"/>
              </a:solidFill>
              <a:latin typeface="Oswald Regular" panose="02000503000000000000" pitchFamily="2" charset="0"/>
            </a:endParaRPr>
          </a:p>
        </p:txBody>
      </p:sp>
      <p:sp>
        <p:nvSpPr>
          <p:cNvPr id="10" name="TextBox 9"/>
          <p:cNvSpPr txBox="1"/>
          <p:nvPr/>
        </p:nvSpPr>
        <p:spPr>
          <a:xfrm>
            <a:off x="4724400" y="4629150"/>
            <a:ext cx="4267200" cy="400110"/>
          </a:xfrm>
          <a:prstGeom prst="rect">
            <a:avLst/>
          </a:prstGeom>
          <a:noFill/>
        </p:spPr>
        <p:txBody>
          <a:bodyPr wrap="square" rtlCol="0">
            <a:spAutoFit/>
          </a:bodyPr>
          <a:lstStyle/>
          <a:p>
            <a:pPr algn="r"/>
            <a:r>
              <a:rPr lang="en-US" sz="2000" dirty="0" smtClean="0">
                <a:solidFill>
                  <a:schemeClr val="bg1"/>
                </a:solidFill>
                <a:latin typeface="Oswald Regular" panose="02000503000000000000" pitchFamily="2" charset="0"/>
              </a:rPr>
              <a:t>CityOfGlendora.org</a:t>
            </a:r>
            <a:endParaRPr lang="en-US" sz="20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735239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46166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u="sng" dirty="0">
                <a:solidFill>
                  <a:schemeClr val="bg1"/>
                </a:solidFill>
                <a:latin typeface="Oswald Regular" panose="02000503000000000000" pitchFamily="2" charset="0"/>
              </a:rPr>
              <a:t>Goal 1</a:t>
            </a:r>
            <a:r>
              <a:rPr lang="en-US" sz="2800" b="1" dirty="0" smtClean="0">
                <a:solidFill>
                  <a:schemeClr val="bg1"/>
                </a:solidFill>
                <a:latin typeface="Oswald Regular" panose="02000503000000000000" pitchFamily="2" charset="0"/>
              </a:rPr>
              <a:t>: </a:t>
            </a:r>
            <a:r>
              <a:rPr lang="en-US" sz="2800" dirty="0" smtClean="0">
                <a:solidFill>
                  <a:schemeClr val="bg1"/>
                </a:solidFill>
                <a:latin typeface="Oswald Regular" panose="02000503000000000000" pitchFamily="2" charset="0"/>
              </a:rPr>
              <a:t>Improve </a:t>
            </a:r>
            <a:r>
              <a:rPr lang="en-US" sz="2800" dirty="0">
                <a:solidFill>
                  <a:schemeClr val="bg1"/>
                </a:solidFill>
                <a:latin typeface="Oswald Regular" panose="02000503000000000000" pitchFamily="2" charset="0"/>
              </a:rPr>
              <a:t>Community Engagement and Coordination Between Key Stakeholders, Including the Regional Coordinated Entry System</a:t>
            </a:r>
            <a:endParaRPr lang="en-US" sz="2800" dirty="0" smtClean="0">
              <a:solidFill>
                <a:schemeClr val="bg1"/>
              </a:solidFill>
              <a:latin typeface="Oswald Regular" panose="02000503000000000000" pitchFamily="2" charset="0"/>
            </a:endParaRPr>
          </a:p>
          <a:p>
            <a:pPr marL="285750" indent="-285750">
              <a:lnSpc>
                <a:spcPct val="150000"/>
              </a:lnSpc>
              <a:buFont typeface="Arial" panose="020B0604020202020204" pitchFamily="34" charset="0"/>
              <a:buChar char="•"/>
            </a:pPr>
            <a:r>
              <a:rPr lang="en-US" sz="2800" b="1" u="sng" dirty="0" smtClean="0">
                <a:solidFill>
                  <a:schemeClr val="bg1"/>
                </a:solidFill>
                <a:latin typeface="Oswald Regular" panose="02000503000000000000" pitchFamily="2" charset="0"/>
              </a:rPr>
              <a:t>Goal 2</a:t>
            </a:r>
            <a:r>
              <a:rPr lang="en-US" sz="2800" b="1" dirty="0">
                <a:solidFill>
                  <a:schemeClr val="bg1"/>
                </a:solidFill>
                <a:latin typeface="Oswald Regular" panose="02000503000000000000" pitchFamily="2" charset="0"/>
              </a:rPr>
              <a:t>: </a:t>
            </a:r>
            <a:r>
              <a:rPr lang="en-US" sz="2800" dirty="0">
                <a:solidFill>
                  <a:schemeClr val="bg1"/>
                </a:solidFill>
                <a:latin typeface="Oswald Regular" panose="02000503000000000000" pitchFamily="2" charset="0"/>
              </a:rPr>
              <a:t>Increase Income of Individuals and Families Experiencing or At-Risk of Homelessness</a:t>
            </a:r>
            <a:endParaRPr lang="en-US" sz="2800" dirty="0" smtClean="0">
              <a:solidFill>
                <a:schemeClr val="bg1"/>
              </a:solidFill>
              <a:latin typeface="Oswald Regular" panose="02000503000000000000" pitchFamily="2" charset="0"/>
            </a:endParaRPr>
          </a:p>
          <a:p>
            <a:pPr marL="285750" indent="-285750">
              <a:lnSpc>
                <a:spcPct val="150000"/>
              </a:lnSpc>
              <a:buFont typeface="Arial" panose="020B0604020202020204" pitchFamily="34" charset="0"/>
              <a:buChar char="•"/>
            </a:pPr>
            <a:r>
              <a:rPr lang="en-US" sz="2800" b="1" u="sng" dirty="0">
                <a:solidFill>
                  <a:schemeClr val="bg1"/>
                </a:solidFill>
                <a:latin typeface="Oswald Regular" panose="02000503000000000000" pitchFamily="2" charset="0"/>
              </a:rPr>
              <a:t>Goal 3</a:t>
            </a:r>
            <a:r>
              <a:rPr lang="en-US" sz="2800" b="1" dirty="0">
                <a:solidFill>
                  <a:schemeClr val="bg1"/>
                </a:solidFill>
                <a:latin typeface="Oswald Regular" panose="02000503000000000000" pitchFamily="2" charset="0"/>
              </a:rPr>
              <a:t>: </a:t>
            </a:r>
            <a:r>
              <a:rPr lang="en-US" sz="2800" dirty="0">
                <a:solidFill>
                  <a:schemeClr val="bg1"/>
                </a:solidFill>
                <a:latin typeface="Oswald Regular" panose="02000503000000000000" pitchFamily="2" charset="0"/>
              </a:rPr>
              <a:t>Explore Opportunities to Increase Access to Affordable and Supportive Housing</a:t>
            </a: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3410269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1:</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Appoint </a:t>
            </a:r>
            <a:r>
              <a:rPr lang="en-US" sz="2000" dirty="0">
                <a:solidFill>
                  <a:schemeClr val="bg1"/>
                </a:solidFill>
                <a:latin typeface="Oswald Regular" panose="02000503000000000000" pitchFamily="2" charset="0"/>
              </a:rPr>
              <a:t>a standing committee consisting of City staff and key community stakeholders to meet quarterly on homelessness, coordinate referrals, volunteers, and other services, and assist with implementation of the Homeless </a:t>
            </a:r>
            <a:r>
              <a:rPr lang="en-US" sz="2000" dirty="0" smtClean="0">
                <a:solidFill>
                  <a:schemeClr val="bg1"/>
                </a:solidFill>
                <a:latin typeface="Oswald Regular" panose="02000503000000000000" pitchFamily="2" charset="0"/>
              </a:rPr>
              <a:t>Plan </a:t>
            </a:r>
            <a:r>
              <a:rPr lang="en-US" sz="2000" i="1" dirty="0" smtClean="0">
                <a:solidFill>
                  <a:schemeClr val="bg1"/>
                </a:solidFill>
                <a:latin typeface="Oswald Regular" panose="02000503000000000000" pitchFamily="2" charset="0"/>
              </a:rPr>
              <a:t>– </a:t>
            </a:r>
            <a:r>
              <a:rPr lang="en-US" sz="2000" i="1" u="sng" dirty="0" smtClean="0">
                <a:solidFill>
                  <a:schemeClr val="bg1"/>
                </a:solidFill>
                <a:latin typeface="Oswald Regular" panose="02000503000000000000" pitchFamily="2" charset="0"/>
              </a:rPr>
              <a:t>in progress. </a:t>
            </a:r>
            <a:endParaRPr lang="en-US" sz="2000" i="1" u="sng" dirty="0" smtClean="0">
              <a:solidFill>
                <a:srgbClr val="FFFF00"/>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Encourage </a:t>
            </a:r>
            <a:r>
              <a:rPr lang="en-US" sz="2000" dirty="0">
                <a:solidFill>
                  <a:schemeClr val="bg1"/>
                </a:solidFill>
                <a:latin typeface="Oswald Regular" panose="02000503000000000000" pitchFamily="2" charset="0"/>
              </a:rPr>
              <a:t>City staff members or other appointees to participate in regional CES case-conferencing meetings in order to network and support housing </a:t>
            </a:r>
            <a:r>
              <a:rPr lang="en-US" sz="2000" dirty="0" smtClean="0">
                <a:solidFill>
                  <a:schemeClr val="bg1"/>
                </a:solidFill>
                <a:latin typeface="Oswald Regular" panose="02000503000000000000" pitchFamily="2" charset="0"/>
              </a:rPr>
              <a:t>goals </a:t>
            </a:r>
            <a:r>
              <a:rPr lang="en-US" sz="2000" dirty="0">
                <a:solidFill>
                  <a:schemeClr val="bg1"/>
                </a:solidFill>
                <a:latin typeface="Oswald Regular" panose="02000503000000000000" pitchFamily="2" charset="0"/>
              </a:rPr>
              <a:t>– </a:t>
            </a:r>
            <a:r>
              <a:rPr lang="en-US" sz="2000" i="1" u="sng" dirty="0">
                <a:solidFill>
                  <a:schemeClr val="bg1"/>
                </a:solidFill>
                <a:latin typeface="Oswald Regular" panose="02000503000000000000" pitchFamily="2" charset="0"/>
              </a:rPr>
              <a:t>in </a:t>
            </a:r>
            <a:r>
              <a:rPr lang="en-US" sz="2000" i="1" u="sng" dirty="0" smtClean="0">
                <a:solidFill>
                  <a:schemeClr val="bg1"/>
                </a:solidFill>
                <a:latin typeface="Oswald Regular" panose="02000503000000000000" pitchFamily="2" charset="0"/>
              </a:rPr>
              <a:t>progress</a:t>
            </a:r>
            <a:r>
              <a:rPr lang="en-US" sz="2000" dirty="0" smtClean="0">
                <a:solidFill>
                  <a:schemeClr val="bg1"/>
                </a:solidFill>
                <a:latin typeface="Oswald Regular" panose="02000503000000000000" pitchFamily="2" charset="0"/>
              </a:rPr>
              <a:t>. </a:t>
            </a:r>
            <a:endParaRPr lang="en-US" sz="2000" dirty="0">
              <a:solidFill>
                <a:srgbClr val="FFFF00"/>
              </a:solidFill>
              <a:latin typeface="Oswald Regular" panose="02000503000000000000" pitchFamily="2" charset="0"/>
            </a:endParaRPr>
          </a:p>
        </p:txBody>
      </p:sp>
    </p:spTree>
    <p:extLst>
      <p:ext uri="{BB962C8B-B14F-4D97-AF65-F5344CB8AC3E}">
        <p14:creationId xmlns:p14="http://schemas.microsoft.com/office/powerpoint/2010/main" val="1136839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12</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1:</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Coordinate </a:t>
            </a:r>
            <a:r>
              <a:rPr lang="en-US" sz="2000" dirty="0">
                <a:solidFill>
                  <a:schemeClr val="bg1"/>
                </a:solidFill>
                <a:latin typeface="Oswald Regular" panose="02000503000000000000" pitchFamily="2" charset="0"/>
              </a:rPr>
              <a:t>local outreach efforts, including MET and HALO teams and YWCA, and ensure that these are trauma-informed, non-duplicative, and lead to pathways to housing by conducting the VI-SPDAT, and assisting with documentation and </a:t>
            </a:r>
            <a:r>
              <a:rPr lang="en-US" sz="2000" dirty="0" smtClean="0">
                <a:solidFill>
                  <a:schemeClr val="bg1"/>
                </a:solidFill>
                <a:latin typeface="Oswald Regular" panose="02000503000000000000" pitchFamily="2" charset="0"/>
              </a:rPr>
              <a:t>income </a:t>
            </a:r>
            <a:r>
              <a:rPr lang="en-US" sz="2000" dirty="0">
                <a:solidFill>
                  <a:schemeClr val="bg1"/>
                </a:solidFill>
                <a:latin typeface="Oswald Regular" panose="02000503000000000000" pitchFamily="2" charset="0"/>
              </a:rPr>
              <a:t>– </a:t>
            </a:r>
            <a:r>
              <a:rPr lang="en-US" sz="2000" i="1" u="sng" dirty="0">
                <a:solidFill>
                  <a:schemeClr val="bg1"/>
                </a:solidFill>
                <a:latin typeface="Oswald Regular" panose="02000503000000000000" pitchFamily="2" charset="0"/>
              </a:rPr>
              <a:t>in </a:t>
            </a:r>
            <a:r>
              <a:rPr lang="en-US" sz="2000" i="1" u="sng" dirty="0" smtClean="0">
                <a:solidFill>
                  <a:schemeClr val="bg1"/>
                </a:solidFill>
                <a:latin typeface="Oswald Regular" panose="02000503000000000000" pitchFamily="2" charset="0"/>
              </a:rPr>
              <a:t>progress</a:t>
            </a:r>
            <a:r>
              <a:rPr lang="en-US" sz="2000" dirty="0" smtClean="0">
                <a:solidFill>
                  <a:schemeClr val="bg1"/>
                </a:solidFill>
                <a:latin typeface="Oswald Regular" panose="02000503000000000000" pitchFamily="2" charset="0"/>
              </a:rPr>
              <a:t>. </a:t>
            </a:r>
            <a:endParaRPr lang="en-US" sz="2000" dirty="0">
              <a:solidFill>
                <a:srgbClr val="FFFF00"/>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Engage </a:t>
            </a:r>
            <a:r>
              <a:rPr lang="en-US" sz="2000" dirty="0">
                <a:solidFill>
                  <a:schemeClr val="bg1"/>
                </a:solidFill>
                <a:latin typeface="Oswald Regular" panose="02000503000000000000" pitchFamily="2" charset="0"/>
              </a:rPr>
              <a:t>with Glendora and Charter Oak Unified School Districts to identify families and youth experiencing homelessness or at-risk of homelessness and ensure they are connected to </a:t>
            </a:r>
            <a:r>
              <a:rPr lang="en-US" sz="2000" dirty="0" smtClean="0">
                <a:solidFill>
                  <a:schemeClr val="bg1"/>
                </a:solidFill>
                <a:latin typeface="Oswald Regular" panose="02000503000000000000" pitchFamily="2" charset="0"/>
              </a:rPr>
              <a:t>CES – </a:t>
            </a:r>
            <a:r>
              <a:rPr lang="en-US" sz="2000" i="1" u="sng" dirty="0" smtClean="0">
                <a:solidFill>
                  <a:schemeClr val="bg1"/>
                </a:solidFill>
                <a:latin typeface="Oswald Regular" panose="02000503000000000000" pitchFamily="2" charset="0"/>
              </a:rPr>
              <a:t>not started</a:t>
            </a:r>
            <a:r>
              <a:rPr lang="en-US" sz="2000" dirty="0" smtClean="0">
                <a:solidFill>
                  <a:schemeClr val="bg1"/>
                </a:solidFill>
                <a:latin typeface="Oswald Regular" panose="02000503000000000000" pitchFamily="2" charset="0"/>
              </a:rPr>
              <a:t>.</a:t>
            </a:r>
            <a:endParaRPr lang="en-US" sz="2000" dirty="0">
              <a:solidFill>
                <a:srgbClr val="FFFF00"/>
              </a:solidFill>
              <a:latin typeface="Oswald Regular" panose="02000503000000000000" pitchFamily="2" charset="0"/>
            </a:endParaRPr>
          </a:p>
        </p:txBody>
      </p:sp>
    </p:spTree>
    <p:extLst>
      <p:ext uri="{BB962C8B-B14F-4D97-AF65-F5344CB8AC3E}">
        <p14:creationId xmlns:p14="http://schemas.microsoft.com/office/powerpoint/2010/main" val="780184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13</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1:</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Encourage </a:t>
            </a:r>
            <a:r>
              <a:rPr lang="en-US" sz="2000" dirty="0">
                <a:solidFill>
                  <a:schemeClr val="bg1"/>
                </a:solidFill>
                <a:latin typeface="Oswald Regular" panose="02000503000000000000" pitchFamily="2" charset="0"/>
              </a:rPr>
              <a:t>City staff, homeless services providers, and general public to participate in the PIT </a:t>
            </a:r>
            <a:r>
              <a:rPr lang="en-US" sz="2000" dirty="0" smtClean="0">
                <a:solidFill>
                  <a:schemeClr val="bg1"/>
                </a:solidFill>
                <a:latin typeface="Oswald Regular" panose="02000503000000000000" pitchFamily="2" charset="0"/>
              </a:rPr>
              <a:t>Count </a:t>
            </a:r>
            <a:r>
              <a:rPr lang="en-US" sz="2000" dirty="0">
                <a:solidFill>
                  <a:schemeClr val="bg1"/>
                </a:solidFill>
                <a:latin typeface="Oswald Regular" panose="02000503000000000000" pitchFamily="2" charset="0"/>
              </a:rPr>
              <a:t>– in progress and on going. </a:t>
            </a:r>
            <a:endParaRPr lang="en-US" sz="2000" dirty="0" smtClean="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Develop </a:t>
            </a:r>
            <a:r>
              <a:rPr lang="en-US" sz="2000" dirty="0">
                <a:solidFill>
                  <a:schemeClr val="bg1"/>
                </a:solidFill>
                <a:latin typeface="Oswald Regular" panose="02000503000000000000" pitchFamily="2" charset="0"/>
              </a:rPr>
              <a:t>a community engagement strategy to conduct regular outreach on Homeless Plan </a:t>
            </a:r>
            <a:r>
              <a:rPr lang="en-US" sz="2000" dirty="0" smtClean="0">
                <a:solidFill>
                  <a:schemeClr val="bg1"/>
                </a:solidFill>
                <a:latin typeface="Oswald Regular" panose="02000503000000000000" pitchFamily="2" charset="0"/>
              </a:rPr>
              <a:t>implementation </a:t>
            </a:r>
            <a:r>
              <a:rPr lang="en-US" sz="2000" dirty="0">
                <a:solidFill>
                  <a:schemeClr val="bg1"/>
                </a:solidFill>
                <a:latin typeface="Oswald Regular" panose="02000503000000000000" pitchFamily="2" charset="0"/>
              </a:rPr>
              <a:t>– </a:t>
            </a:r>
            <a:r>
              <a:rPr lang="en-US" sz="2000" i="1" u="sng" dirty="0">
                <a:solidFill>
                  <a:schemeClr val="bg1"/>
                </a:solidFill>
                <a:latin typeface="Oswald Regular" panose="02000503000000000000" pitchFamily="2" charset="0"/>
              </a:rPr>
              <a:t>in </a:t>
            </a:r>
            <a:r>
              <a:rPr lang="en-US" sz="2000" i="1" u="sng" dirty="0" smtClean="0">
                <a:solidFill>
                  <a:schemeClr val="bg1"/>
                </a:solidFill>
                <a:latin typeface="Oswald Regular" panose="02000503000000000000" pitchFamily="2" charset="0"/>
              </a:rPr>
              <a:t>progress</a:t>
            </a:r>
            <a:r>
              <a:rPr lang="en-US" sz="2000" dirty="0" smtClean="0">
                <a:solidFill>
                  <a:schemeClr val="bg1"/>
                </a:solidFill>
                <a:latin typeface="Oswald Regular" panose="02000503000000000000" pitchFamily="2" charset="0"/>
              </a:rPr>
              <a:t>. </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Partner </a:t>
            </a:r>
            <a:r>
              <a:rPr lang="en-US" sz="2000" dirty="0">
                <a:solidFill>
                  <a:schemeClr val="bg1"/>
                </a:solidFill>
                <a:latin typeface="Oswald Regular" panose="02000503000000000000" pitchFamily="2" charset="0"/>
              </a:rPr>
              <a:t>with regional CES lead to improve access to County prevention assistance through CES alignment and enhanced education to local service providers on program requirements – </a:t>
            </a:r>
            <a:r>
              <a:rPr lang="en-US" sz="2000" i="1" u="sng" dirty="0">
                <a:solidFill>
                  <a:schemeClr val="bg1"/>
                </a:solidFill>
                <a:latin typeface="Oswald Regular" panose="02000503000000000000" pitchFamily="2" charset="0"/>
              </a:rPr>
              <a:t>in </a:t>
            </a:r>
            <a:r>
              <a:rPr lang="en-US" sz="2000" i="1" u="sng" dirty="0" smtClean="0">
                <a:solidFill>
                  <a:schemeClr val="bg1"/>
                </a:solidFill>
                <a:latin typeface="Oswald Regular" panose="02000503000000000000" pitchFamily="2" charset="0"/>
              </a:rPr>
              <a:t>progress</a:t>
            </a:r>
            <a:r>
              <a:rPr lang="en-US" sz="2000" dirty="0" smtClean="0">
                <a:solidFill>
                  <a:schemeClr val="bg1"/>
                </a:solidFill>
                <a:latin typeface="Oswald Regular" panose="02000503000000000000" pitchFamily="2" charset="0"/>
              </a:rPr>
              <a:t>. </a:t>
            </a:r>
            <a:endParaRPr lang="en-US" sz="2000" dirty="0">
              <a:solidFill>
                <a:srgbClr val="FFFF00"/>
              </a:solidFill>
              <a:latin typeface="Oswald Regular" panose="02000503000000000000" pitchFamily="2" charset="0"/>
            </a:endParaRPr>
          </a:p>
        </p:txBody>
      </p:sp>
    </p:spTree>
    <p:extLst>
      <p:ext uri="{BB962C8B-B14F-4D97-AF65-F5344CB8AC3E}">
        <p14:creationId xmlns:p14="http://schemas.microsoft.com/office/powerpoint/2010/main" val="1106580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44319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1:</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Work </a:t>
            </a:r>
            <a:r>
              <a:rPr lang="en-US" sz="2000" dirty="0">
                <a:solidFill>
                  <a:schemeClr val="bg1"/>
                </a:solidFill>
                <a:latin typeface="Oswald Regular" panose="02000503000000000000" pitchFamily="2" charset="0"/>
              </a:rPr>
              <a:t>with local non-profits, faith-based organizations, and SPA 3 CES lead, to provide CES access point at existing service locations (e.g. library, food pantry, churches). Consider combining with expanded services, including mobile showers, animal care, and small safe parking </a:t>
            </a:r>
            <a:r>
              <a:rPr lang="en-US" sz="2000" dirty="0" smtClean="0">
                <a:solidFill>
                  <a:schemeClr val="bg1"/>
                </a:solidFill>
                <a:latin typeface="Oswald Regular" panose="02000503000000000000" pitchFamily="2" charset="0"/>
              </a:rPr>
              <a:t>area </a:t>
            </a:r>
            <a:r>
              <a:rPr lang="en-US" sz="2000" dirty="0">
                <a:solidFill>
                  <a:schemeClr val="bg1"/>
                </a:solidFill>
                <a:latin typeface="Oswald Regular" panose="02000503000000000000" pitchFamily="2" charset="0"/>
              </a:rPr>
              <a:t>– </a:t>
            </a:r>
            <a:r>
              <a:rPr lang="en-US" sz="2000" i="1" u="sng" dirty="0">
                <a:solidFill>
                  <a:schemeClr val="bg1"/>
                </a:solidFill>
                <a:latin typeface="Oswald Regular" panose="02000503000000000000" pitchFamily="2" charset="0"/>
              </a:rPr>
              <a:t>in </a:t>
            </a:r>
            <a:r>
              <a:rPr lang="en-US" sz="2000" i="1" u="sng" dirty="0" smtClean="0">
                <a:solidFill>
                  <a:schemeClr val="bg1"/>
                </a:solidFill>
                <a:latin typeface="Oswald Regular" panose="02000503000000000000" pitchFamily="2" charset="0"/>
              </a:rPr>
              <a:t>progress</a:t>
            </a:r>
            <a:r>
              <a:rPr lang="en-US" sz="2000" dirty="0" smtClean="0">
                <a:solidFill>
                  <a:schemeClr val="bg1"/>
                </a:solidFill>
                <a:latin typeface="Oswald Regular" panose="02000503000000000000" pitchFamily="2" charset="0"/>
              </a:rPr>
              <a:t>. </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Work </a:t>
            </a:r>
            <a:r>
              <a:rPr lang="en-US" sz="2000" dirty="0">
                <a:solidFill>
                  <a:schemeClr val="bg1"/>
                </a:solidFill>
                <a:latin typeface="Oswald Regular" panose="02000503000000000000" pitchFamily="2" charset="0"/>
              </a:rPr>
              <a:t>with LA County to access California State AB109 funds for Homeless Outreach Services Teams (HOST</a:t>
            </a:r>
            <a:r>
              <a:rPr lang="en-US" sz="2000" dirty="0" smtClean="0">
                <a:solidFill>
                  <a:schemeClr val="bg1"/>
                </a:solidFill>
                <a:latin typeface="Oswald Regular" panose="02000503000000000000" pitchFamily="2" charset="0"/>
              </a:rPr>
              <a:t>) – </a:t>
            </a:r>
            <a:r>
              <a:rPr lang="en-US" sz="2000" i="1" u="sng" dirty="0" smtClean="0">
                <a:solidFill>
                  <a:schemeClr val="bg1"/>
                </a:solidFill>
                <a:latin typeface="Oswald Regular" panose="02000503000000000000" pitchFamily="2" charset="0"/>
              </a:rPr>
              <a:t>Completed.  Funds are no longer available</a:t>
            </a:r>
            <a:endParaRPr lang="en-US" sz="2000" i="1" u="sng"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2870499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2:</a:t>
            </a:r>
          </a:p>
          <a:p>
            <a:pPr marL="800100" lvl="1" indent="-3429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Ensure </a:t>
            </a:r>
            <a:r>
              <a:rPr lang="en-US" sz="2000" dirty="0">
                <a:solidFill>
                  <a:schemeClr val="bg1"/>
                </a:solidFill>
                <a:latin typeface="Oswald Regular" panose="02000503000000000000" pitchFamily="2" charset="0"/>
              </a:rPr>
              <a:t>City departments and other partners are educated on County programs that provide SSI/SSDI/Veterans benefits advocacy and understand the referral process </a:t>
            </a:r>
            <a:r>
              <a:rPr lang="en-US" sz="2000" dirty="0" smtClean="0">
                <a:solidFill>
                  <a:schemeClr val="bg1"/>
                </a:solidFill>
                <a:latin typeface="Oswald Regular" panose="02000503000000000000" pitchFamily="2" charset="0"/>
              </a:rPr>
              <a:t> - </a:t>
            </a:r>
            <a:r>
              <a:rPr lang="en-US" sz="2000" i="1" u="sng" dirty="0" smtClean="0">
                <a:solidFill>
                  <a:schemeClr val="bg1"/>
                </a:solidFill>
                <a:latin typeface="Oswald Regular" panose="02000503000000000000" pitchFamily="2" charset="0"/>
              </a:rPr>
              <a:t>in progress</a:t>
            </a:r>
            <a:endParaRPr lang="en-US" sz="2000" dirty="0" smtClean="0">
              <a:solidFill>
                <a:schemeClr val="bg1"/>
              </a:solidFill>
              <a:latin typeface="Oswald Regular" panose="02000503000000000000" pitchFamily="2" charset="0"/>
            </a:endParaRPr>
          </a:p>
          <a:p>
            <a:pPr marL="800100" lvl="1" indent="-3429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Explore </a:t>
            </a:r>
            <a:r>
              <a:rPr lang="en-US" sz="2000" dirty="0">
                <a:solidFill>
                  <a:schemeClr val="bg1"/>
                </a:solidFill>
                <a:latin typeface="Oswald Regular" panose="02000503000000000000" pitchFamily="2" charset="0"/>
              </a:rPr>
              <a:t>partnering with business community, faith-based organizations, school districts and colleges to offer job training and employment opportunities to households experiencing or at risk of </a:t>
            </a:r>
            <a:r>
              <a:rPr lang="en-US" sz="2000" dirty="0" smtClean="0">
                <a:solidFill>
                  <a:schemeClr val="bg1"/>
                </a:solidFill>
                <a:latin typeface="Oswald Regular" panose="02000503000000000000" pitchFamily="2" charset="0"/>
              </a:rPr>
              <a:t>homelessness – </a:t>
            </a:r>
            <a:r>
              <a:rPr lang="en-US" sz="2000" i="1" u="sng" dirty="0" smtClean="0">
                <a:solidFill>
                  <a:schemeClr val="bg1"/>
                </a:solidFill>
                <a:latin typeface="Oswald Regular" panose="02000503000000000000" pitchFamily="2" charset="0"/>
              </a:rPr>
              <a:t>in progress</a:t>
            </a:r>
            <a:endParaRPr lang="en-US" sz="2000" i="1" u="sng"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194951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3:</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Explore </a:t>
            </a:r>
            <a:r>
              <a:rPr lang="en-US" sz="2000" dirty="0">
                <a:solidFill>
                  <a:schemeClr val="bg1"/>
                </a:solidFill>
                <a:latin typeface="Oswald Regular" panose="02000503000000000000" pitchFamily="2" charset="0"/>
              </a:rPr>
              <a:t>funding sources for Rapid Re-housing program for individuals experiencing homelessness in Glendora and partnering with LA County to provide rent differential and case management </a:t>
            </a:r>
            <a:r>
              <a:rPr lang="en-US" sz="2000" dirty="0" smtClean="0">
                <a:solidFill>
                  <a:schemeClr val="bg1"/>
                </a:solidFill>
                <a:latin typeface="Oswald Regular" panose="02000503000000000000" pitchFamily="2" charset="0"/>
              </a:rPr>
              <a:t>services – </a:t>
            </a:r>
            <a:r>
              <a:rPr lang="en-US" sz="2000" i="1" u="sng" dirty="0" smtClean="0">
                <a:solidFill>
                  <a:schemeClr val="bg1"/>
                </a:solidFill>
                <a:latin typeface="Oswald Regular" panose="02000503000000000000" pitchFamily="2" charset="0"/>
              </a:rPr>
              <a:t>on-going</a:t>
            </a:r>
            <a:r>
              <a:rPr lang="en-US" sz="2000" dirty="0" smtClean="0">
                <a:solidFill>
                  <a:schemeClr val="bg1"/>
                </a:solidFill>
                <a:latin typeface="Oswald Regular" panose="02000503000000000000" pitchFamily="2" charset="0"/>
              </a:rPr>
              <a:t>.</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Work </a:t>
            </a:r>
            <a:r>
              <a:rPr lang="en-US" sz="2000" dirty="0">
                <a:solidFill>
                  <a:schemeClr val="bg1"/>
                </a:solidFill>
                <a:latin typeface="Oswald Regular" panose="02000503000000000000" pitchFamily="2" charset="0"/>
              </a:rPr>
              <a:t>with the faith-based community to engage landlords, build a pool of potential rental units, and explore options for incentivizing landlords to work with homeless families and individuals – consider partnering with neighboring cities to develop this </a:t>
            </a:r>
            <a:r>
              <a:rPr lang="en-US" sz="2000" dirty="0" smtClean="0">
                <a:solidFill>
                  <a:schemeClr val="bg1"/>
                </a:solidFill>
                <a:latin typeface="Oswald Regular" panose="02000503000000000000" pitchFamily="2" charset="0"/>
              </a:rPr>
              <a:t>– </a:t>
            </a:r>
            <a:r>
              <a:rPr lang="en-US" sz="2000" i="1" u="sng" dirty="0" smtClean="0">
                <a:solidFill>
                  <a:schemeClr val="bg1"/>
                </a:solidFill>
                <a:latin typeface="Oswald Regular" panose="02000503000000000000" pitchFamily="2" charset="0"/>
              </a:rPr>
              <a:t>in progress</a:t>
            </a:r>
            <a:r>
              <a:rPr lang="en-US" sz="2000" dirty="0" smtClean="0">
                <a:solidFill>
                  <a:schemeClr val="bg1"/>
                </a:solidFill>
                <a:latin typeface="Oswald Regular" panose="02000503000000000000" pitchFamily="2" charset="0"/>
              </a:rPr>
              <a:t>.</a:t>
            </a:r>
            <a:endParaRPr lang="en-US" sz="20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629135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17</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Goal 3:</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Explore </a:t>
            </a:r>
            <a:r>
              <a:rPr lang="en-US" sz="2000" dirty="0">
                <a:solidFill>
                  <a:schemeClr val="bg1"/>
                </a:solidFill>
                <a:latin typeface="Oswald Regular" panose="02000503000000000000" pitchFamily="2" charset="0"/>
              </a:rPr>
              <a:t>ways to incentivize renting Accessory Dwelling Units to low-income households or homeless individuals </a:t>
            </a:r>
            <a:r>
              <a:rPr lang="en-US" sz="2000" dirty="0" smtClean="0">
                <a:solidFill>
                  <a:schemeClr val="bg1"/>
                </a:solidFill>
                <a:latin typeface="Oswald Regular" panose="02000503000000000000" pitchFamily="2" charset="0"/>
              </a:rPr>
              <a:t>- </a:t>
            </a:r>
            <a:r>
              <a:rPr lang="en-US" sz="2000" i="1" u="sng" dirty="0">
                <a:solidFill>
                  <a:schemeClr val="bg1"/>
                </a:solidFill>
                <a:latin typeface="Oswald Regular" panose="02000503000000000000" pitchFamily="2" charset="0"/>
              </a:rPr>
              <a:t>not </a:t>
            </a:r>
            <a:r>
              <a:rPr lang="en-US" sz="2000" i="1" u="sng" dirty="0" smtClean="0">
                <a:solidFill>
                  <a:schemeClr val="bg1"/>
                </a:solidFill>
                <a:latin typeface="Oswald Regular" panose="02000503000000000000" pitchFamily="2" charset="0"/>
              </a:rPr>
              <a:t>started</a:t>
            </a:r>
            <a:endParaRPr lang="en-US" sz="2000" u="sng" dirty="0" smtClean="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Explore </a:t>
            </a:r>
            <a:r>
              <a:rPr lang="en-US" sz="2000" dirty="0">
                <a:solidFill>
                  <a:schemeClr val="bg1"/>
                </a:solidFill>
                <a:latin typeface="Oswald Regular" panose="02000503000000000000" pitchFamily="2" charset="0"/>
              </a:rPr>
              <a:t>potential for creating permanent supportive </a:t>
            </a:r>
            <a:r>
              <a:rPr lang="en-US" sz="2000" dirty="0" smtClean="0">
                <a:solidFill>
                  <a:schemeClr val="bg1"/>
                </a:solidFill>
                <a:latin typeface="Oswald Regular" panose="02000503000000000000" pitchFamily="2" charset="0"/>
              </a:rPr>
              <a:t>housing or </a:t>
            </a:r>
            <a:r>
              <a:rPr lang="en-US" sz="2000" dirty="0">
                <a:solidFill>
                  <a:schemeClr val="bg1"/>
                </a:solidFill>
                <a:latin typeface="Oswald Regular" panose="02000503000000000000" pitchFamily="2" charset="0"/>
              </a:rPr>
              <a:t>crisis housing at </a:t>
            </a:r>
            <a:r>
              <a:rPr lang="en-US" sz="2000" dirty="0" smtClean="0">
                <a:solidFill>
                  <a:schemeClr val="bg1"/>
                </a:solidFill>
                <a:latin typeface="Oswald Regular" panose="02000503000000000000" pitchFamily="2" charset="0"/>
              </a:rPr>
              <a:t>underutilized properties, </a:t>
            </a:r>
            <a:r>
              <a:rPr lang="en-US" sz="2000" dirty="0">
                <a:solidFill>
                  <a:schemeClr val="bg1"/>
                </a:solidFill>
                <a:latin typeface="Oswald Regular" panose="02000503000000000000" pitchFamily="2" charset="0"/>
              </a:rPr>
              <a:t>in conjunction with County, Ministerial Association, and other regional </a:t>
            </a:r>
            <a:r>
              <a:rPr lang="en-US" sz="2000" dirty="0" smtClean="0">
                <a:solidFill>
                  <a:schemeClr val="bg1"/>
                </a:solidFill>
                <a:latin typeface="Oswald Regular" panose="02000503000000000000" pitchFamily="2" charset="0"/>
              </a:rPr>
              <a:t>partners – </a:t>
            </a:r>
            <a:r>
              <a:rPr lang="en-US" sz="2000" u="sng" dirty="0" smtClean="0">
                <a:solidFill>
                  <a:schemeClr val="bg1"/>
                </a:solidFill>
                <a:latin typeface="Oswald Regular" panose="02000503000000000000" pitchFamily="2" charset="0"/>
              </a:rPr>
              <a:t>in progress</a:t>
            </a:r>
            <a:endParaRPr lang="en-US" sz="2000" u="sng"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3925649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2031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Homelessness Strategic Plan</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Total Plan: $4.1 million over 18-months</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Additional staff, overtime, contractual services</a:t>
            </a:r>
          </a:p>
        </p:txBody>
      </p:sp>
    </p:spTree>
    <p:extLst>
      <p:ext uri="{BB962C8B-B14F-4D97-AF65-F5344CB8AC3E}">
        <p14:creationId xmlns:p14="http://schemas.microsoft.com/office/powerpoint/2010/main" val="1891005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19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46166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Measure H Grant Update</a:t>
            </a:r>
          </a:p>
          <a:p>
            <a:pPr marL="914400" lvl="1" indent="-457200">
              <a:lnSpc>
                <a:spcPct val="150000"/>
              </a:lnSpc>
              <a:buFont typeface="+mj-lt"/>
              <a:buAutoNum type="arabicPeriod"/>
            </a:pPr>
            <a:r>
              <a:rPr lang="en-US" sz="2400" dirty="0" smtClean="0">
                <a:solidFill>
                  <a:schemeClr val="bg1"/>
                </a:solidFill>
                <a:latin typeface="Oswald Regular" panose="02000503000000000000" pitchFamily="2" charset="0"/>
              </a:rPr>
              <a:t>Homelessness Action Plan - $30,000</a:t>
            </a:r>
          </a:p>
          <a:p>
            <a:pPr marL="914400" lvl="1" indent="-457200">
              <a:lnSpc>
                <a:spcPct val="150000"/>
              </a:lnSpc>
              <a:buFont typeface="+mj-lt"/>
              <a:buAutoNum type="arabicPeriod"/>
            </a:pPr>
            <a:r>
              <a:rPr lang="en-US" sz="2400" dirty="0" smtClean="0">
                <a:solidFill>
                  <a:schemeClr val="bg1"/>
                </a:solidFill>
                <a:latin typeface="Oswald Regular" panose="02000503000000000000" pitchFamily="2" charset="0"/>
              </a:rPr>
              <a:t>Award  $305,000</a:t>
            </a:r>
          </a:p>
          <a:p>
            <a:pPr marL="1371600" lvl="2" indent="-45720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Cities of Glendora, San Dimas and La Verne</a:t>
            </a:r>
          </a:p>
          <a:p>
            <a:pPr marL="914400" lvl="1" indent="-457200">
              <a:lnSpc>
                <a:spcPct val="150000"/>
              </a:lnSpc>
              <a:buFont typeface="+mj-lt"/>
              <a:buAutoNum type="arabicPeriod"/>
            </a:pPr>
            <a:r>
              <a:rPr lang="en-US" sz="2400" dirty="0" smtClean="0">
                <a:solidFill>
                  <a:schemeClr val="bg1"/>
                </a:solidFill>
                <a:latin typeface="Oswald Regular" panose="02000503000000000000" pitchFamily="2" charset="0"/>
              </a:rPr>
              <a:t>Cities of Award - $343,250</a:t>
            </a:r>
          </a:p>
          <a:p>
            <a:pPr marL="1428750" lvl="2" indent="-5143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Cities of </a:t>
            </a:r>
            <a:r>
              <a:rPr lang="en-US" sz="2400" dirty="0">
                <a:solidFill>
                  <a:schemeClr val="bg1"/>
                </a:solidFill>
                <a:latin typeface="Oswald Regular" panose="02000503000000000000" pitchFamily="2" charset="0"/>
              </a:rPr>
              <a:t>West Covina, Covina, Azusa, Duarte and Glendora</a:t>
            </a:r>
          </a:p>
          <a:p>
            <a:pPr marL="1428750" lvl="2" indent="-514350">
              <a:lnSpc>
                <a:spcPct val="150000"/>
              </a:lnSpc>
              <a:buFont typeface="Arial" panose="020B0604020202020204" pitchFamily="34" charset="0"/>
              <a:buChar char="•"/>
            </a:pPr>
            <a:endParaRPr lang="en-US" sz="24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890538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WELCOME </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2807535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Awarded on May 31, 2019 -  $305,000 – 18 months </a:t>
            </a: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$120,000 for Homelessness Liaison</a:t>
            </a: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$70,200 for pilot motel voucher program</a:t>
            </a: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$85,500 for Rapid Re-Housing pilot program</a:t>
            </a: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$40,500 to manage the Rapid Re-Housing</a:t>
            </a:r>
            <a:endParaRPr lang="en-US" sz="2400" dirty="0">
              <a:solidFill>
                <a:schemeClr val="bg1"/>
              </a:solidFill>
              <a:latin typeface="Oswald Regular" panose="02000503000000000000" pitchFamily="2" charset="0"/>
            </a:endParaRPr>
          </a:p>
          <a:p>
            <a:pPr marL="742950" lvl="1" indent="-285750">
              <a:lnSpc>
                <a:spcPct val="150000"/>
              </a:lnSpc>
              <a:buFont typeface="Arial" panose="020B0604020202020204" pitchFamily="34" charset="0"/>
              <a:buChar char="•"/>
            </a:pPr>
            <a:endParaRPr lang="en-US" sz="24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1730006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619708"/>
            <a:ext cx="7772400"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Awarded on January 24, 2019 -   $343,250 – 18 months</a:t>
            </a:r>
          </a:p>
          <a:p>
            <a:pPr marL="800100" lvl="1" indent="-342900">
              <a:lnSpc>
                <a:spcPct val="150000"/>
              </a:lnSpc>
              <a:buFont typeface="Courier New" panose="02070309020205020404" pitchFamily="49" charset="0"/>
              <a:buChar char="o"/>
            </a:pPr>
            <a:r>
              <a:rPr lang="en-US" sz="2400" dirty="0" smtClean="0">
                <a:solidFill>
                  <a:schemeClr val="bg1"/>
                </a:solidFill>
              </a:rPr>
              <a:t>1 </a:t>
            </a:r>
            <a:r>
              <a:rPr lang="en-US" sz="2400" dirty="0">
                <a:solidFill>
                  <a:schemeClr val="bg1"/>
                </a:solidFill>
              </a:rPr>
              <a:t>f</a:t>
            </a:r>
            <a:r>
              <a:rPr lang="en-US" sz="2400" dirty="0" smtClean="0">
                <a:solidFill>
                  <a:schemeClr val="bg1"/>
                </a:solidFill>
              </a:rPr>
              <a:t>ull </a:t>
            </a:r>
            <a:r>
              <a:rPr lang="en-US" sz="2400" dirty="0">
                <a:solidFill>
                  <a:schemeClr val="bg1"/>
                </a:solidFill>
              </a:rPr>
              <a:t>time Case </a:t>
            </a:r>
            <a:r>
              <a:rPr lang="en-US" sz="2400" dirty="0" smtClean="0">
                <a:solidFill>
                  <a:schemeClr val="bg1"/>
                </a:solidFill>
              </a:rPr>
              <a:t>Manager </a:t>
            </a:r>
            <a:r>
              <a:rPr lang="en-US" sz="2400" dirty="0">
                <a:solidFill>
                  <a:schemeClr val="bg1"/>
                </a:solidFill>
              </a:rPr>
              <a:t>Supervisor </a:t>
            </a:r>
            <a:endParaRPr lang="en-US" sz="2400" dirty="0" smtClean="0">
              <a:solidFill>
                <a:schemeClr val="bg1"/>
              </a:solidFill>
            </a:endParaRPr>
          </a:p>
          <a:p>
            <a:pPr marL="800100" lvl="1" indent="-342900">
              <a:lnSpc>
                <a:spcPct val="150000"/>
              </a:lnSpc>
              <a:buFont typeface="Courier New" panose="02070309020205020404" pitchFamily="49" charset="0"/>
              <a:buChar char="o"/>
            </a:pPr>
            <a:r>
              <a:rPr lang="en-US" sz="2400" dirty="0" smtClean="0">
                <a:solidFill>
                  <a:schemeClr val="bg1"/>
                </a:solidFill>
              </a:rPr>
              <a:t>4 </a:t>
            </a:r>
            <a:r>
              <a:rPr lang="en-US" sz="2400" dirty="0">
                <a:solidFill>
                  <a:schemeClr val="bg1"/>
                </a:solidFill>
              </a:rPr>
              <a:t>full time Case Managers </a:t>
            </a:r>
            <a:endParaRPr lang="en-US" sz="2400" dirty="0" smtClean="0">
              <a:solidFill>
                <a:schemeClr val="bg1"/>
              </a:solidFill>
              <a:latin typeface="Oswald Regular" panose="02000503000000000000" pitchFamily="2" charset="0"/>
            </a:endParaRP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Total Project Budget is $643,530</a:t>
            </a:r>
          </a:p>
          <a:p>
            <a:pPr marL="800100" lvl="1" indent="-342900">
              <a:lnSpc>
                <a:spcPct val="150000"/>
              </a:lnSpc>
              <a:buFont typeface="Courier New" panose="02070309020205020404" pitchFamily="49" charset="0"/>
              <a:buChar char="o"/>
            </a:pPr>
            <a:r>
              <a:rPr lang="en-US" sz="2400" dirty="0" smtClean="0">
                <a:solidFill>
                  <a:schemeClr val="bg1"/>
                </a:solidFill>
                <a:latin typeface="Oswald Regular" panose="02000503000000000000" pitchFamily="2" charset="0"/>
              </a:rPr>
              <a:t>Total cash match per city is $33,000</a:t>
            </a:r>
          </a:p>
        </p:txBody>
      </p:sp>
    </p:spTree>
    <p:extLst>
      <p:ext uri="{BB962C8B-B14F-4D97-AF65-F5344CB8AC3E}">
        <p14:creationId xmlns:p14="http://schemas.microsoft.com/office/powerpoint/2010/main" val="998638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22</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443198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Regional Funding </a:t>
            </a:r>
          </a:p>
          <a:p>
            <a:pPr marL="800100" lvl="1" indent="-3429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California State Senator Susan Rubio - $5.625 million for SGV in State’s Budget</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County BOS - $6 million for COGs</a:t>
            </a:r>
          </a:p>
          <a:p>
            <a:pPr marL="1371600" lvl="2" indent="-457200">
              <a:lnSpc>
                <a:spcPct val="150000"/>
              </a:lnSpc>
              <a:buFont typeface="Wingdings" panose="05000000000000000000" pitchFamily="2" charset="2"/>
              <a:buChar char="§"/>
            </a:pPr>
            <a:r>
              <a:rPr lang="en-US" sz="2000" dirty="0" smtClean="0">
                <a:solidFill>
                  <a:schemeClr val="bg1"/>
                </a:solidFill>
                <a:latin typeface="Oswald Regular" panose="02000503000000000000" pitchFamily="2" charset="0"/>
              </a:rPr>
              <a:t>September 2019 Motion (Kathryn Barger and Hilda Solis)</a:t>
            </a:r>
          </a:p>
          <a:p>
            <a:pPr marL="1371600" lvl="2" indent="-457200">
              <a:lnSpc>
                <a:spcPct val="150000"/>
              </a:lnSpc>
              <a:buFont typeface="Wingdings" panose="05000000000000000000" pitchFamily="2" charset="2"/>
              <a:buChar char="§"/>
            </a:pPr>
            <a:r>
              <a:rPr lang="en-US" sz="2000" dirty="0" smtClean="0">
                <a:solidFill>
                  <a:schemeClr val="bg1"/>
                </a:solidFill>
                <a:latin typeface="Oswald Regular" panose="02000503000000000000" pitchFamily="2" charset="0"/>
              </a:rPr>
              <a:t>Innovative solutions </a:t>
            </a:r>
          </a:p>
          <a:p>
            <a:pPr marL="914400" lvl="1" indent="-457200">
              <a:lnSpc>
                <a:spcPct val="150000"/>
              </a:lnSpc>
              <a:buFont typeface="Courier New" panose="02070309020205020404" pitchFamily="49" charset="0"/>
              <a:buChar char="o"/>
            </a:pPr>
            <a:r>
              <a:rPr lang="en-US" sz="2000" dirty="0" smtClean="0">
                <a:solidFill>
                  <a:schemeClr val="bg1"/>
                </a:solidFill>
                <a:latin typeface="Oswald Regular" panose="02000503000000000000" pitchFamily="2" charset="0"/>
              </a:rPr>
              <a:t>San Gabriel Valley Regional Housing Trust (JPA)</a:t>
            </a:r>
          </a:p>
          <a:p>
            <a:pPr marL="1371600" lvl="2" indent="-457200">
              <a:lnSpc>
                <a:spcPct val="150000"/>
              </a:lnSpc>
              <a:buFont typeface="Wingdings" panose="05000000000000000000" pitchFamily="2" charset="2"/>
              <a:buChar char="§"/>
            </a:pPr>
            <a:r>
              <a:rPr lang="en-US" sz="2000" dirty="0" smtClean="0">
                <a:solidFill>
                  <a:schemeClr val="bg1"/>
                </a:solidFill>
                <a:latin typeface="Oswald Regular" panose="02000503000000000000" pitchFamily="2" charset="0"/>
              </a:rPr>
              <a:t>SGVCOG Project</a:t>
            </a:r>
          </a:p>
          <a:p>
            <a:pPr marL="1371600" lvl="2" indent="-457200">
              <a:lnSpc>
                <a:spcPct val="150000"/>
              </a:lnSpc>
              <a:buFont typeface="Wingdings" panose="05000000000000000000" pitchFamily="2" charset="2"/>
              <a:buChar char="§"/>
            </a:pPr>
            <a:r>
              <a:rPr lang="en-US" sz="2000" dirty="0" smtClean="0">
                <a:solidFill>
                  <a:schemeClr val="bg1"/>
                </a:solidFill>
                <a:latin typeface="Oswald Regular" panose="02000503000000000000" pitchFamily="2" charset="0"/>
              </a:rPr>
              <a:t>SB 751 (Rubio)</a:t>
            </a:r>
          </a:p>
        </p:txBody>
      </p:sp>
    </p:spTree>
    <p:extLst>
      <p:ext uri="{BB962C8B-B14F-4D97-AF65-F5344CB8AC3E}">
        <p14:creationId xmlns:p14="http://schemas.microsoft.com/office/powerpoint/2010/main" val="2150353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23</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LEGAL ENVIRONMENT</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208576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LEGAL ENVIRONMENT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City Attorney’s Office</a:t>
            </a: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District Attorney’s Office</a:t>
            </a:r>
          </a:p>
          <a:p>
            <a:pPr marL="742950" lvl="1"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1663453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25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LEGAL ENVIRONMENT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City Attorney</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Martin v. City of Boise</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Orange County Catholic Worker v. Orange County</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Carl Mitchell v. City of Los Angeles</a:t>
            </a:r>
          </a:p>
          <a:p>
            <a:pPr marL="914400" lvl="1" indent="-457200">
              <a:buFont typeface="Courier New" panose="02070309020205020404" pitchFamily="49" charset="0"/>
              <a:buChar char="o"/>
            </a:pPr>
            <a:r>
              <a:rPr lang="en-US" sz="2800" dirty="0">
                <a:solidFill>
                  <a:schemeClr val="bg1"/>
                </a:solidFill>
                <a:latin typeface="Oswald Regular" panose="02000503000000000000" pitchFamily="2" charset="0"/>
              </a:rPr>
              <a:t>Human Right Orange County, et al. v. County of Orange [San Clemente]</a:t>
            </a:r>
          </a:p>
          <a:p>
            <a:pPr marL="285750"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a:p>
            <a:pPr marL="742950" lvl="1"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742950" lvl="1"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3514456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800100"/>
            <a:ext cx="8001000" cy="3086100"/>
          </a:xfrm>
        </p:spPr>
        <p:txBody>
          <a:bodyPr/>
          <a:lstStyle/>
          <a:p>
            <a:pPr eaLnBrk="1" hangingPunct="1">
              <a:defRPr/>
            </a:pPr>
            <a:r>
              <a:rPr lang="en-US" altLang="en-US" sz="4400" b="1" dirty="0"/>
              <a:t>The District Attorney’s Office </a:t>
            </a:r>
            <a:br>
              <a:rPr lang="en-US" altLang="en-US" sz="4400" b="1" dirty="0"/>
            </a:br>
            <a:r>
              <a:rPr lang="en-US" altLang="en-US" sz="4400" b="1" dirty="0"/>
              <a:t>and the </a:t>
            </a:r>
            <a:br>
              <a:rPr lang="en-US" altLang="en-US" sz="4400" b="1" dirty="0"/>
            </a:br>
            <a:r>
              <a:rPr lang="en-US" altLang="en-US" sz="4400" b="1" dirty="0"/>
              <a:t>Criminal Justice System</a:t>
            </a:r>
            <a:br>
              <a:rPr lang="en-US" altLang="en-US" sz="4400" b="1" dirty="0"/>
            </a:br>
            <a:r>
              <a:rPr lang="en-US" altLang="en-US" sz="4400" b="1" dirty="0"/>
              <a:t/>
            </a:r>
            <a:br>
              <a:rPr lang="en-US" altLang="en-US" sz="4400" b="1" dirty="0"/>
            </a:br>
            <a:r>
              <a:rPr lang="en-US" altLang="en-US" sz="4400" b="1" dirty="0"/>
              <a:t>	</a:t>
            </a:r>
            <a:r>
              <a:rPr lang="en-US" altLang="en-US" sz="3200" b="1" dirty="0"/>
              <a:t>By Deanne Castorena,</a:t>
            </a:r>
            <a:br>
              <a:rPr lang="en-US" altLang="en-US" sz="3200" b="1" dirty="0"/>
            </a:br>
            <a:r>
              <a:rPr lang="en-US" altLang="en-US" sz="3200" b="1" dirty="0"/>
              <a:t>DIC West Covina</a:t>
            </a:r>
            <a:endParaRPr lang="en-US" altLang="en-US" sz="4400" b="1" dirty="0"/>
          </a:p>
        </p:txBody>
      </p:sp>
      <p:pic>
        <p:nvPicPr>
          <p:cNvPr id="2053" name="Picture 5" descr="seal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2724150"/>
            <a:ext cx="1667183" cy="15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597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2000" fill="hold"/>
                                        <p:tgtEl>
                                          <p:spTgt spid="2053"/>
                                        </p:tgtEl>
                                        <p:attrNameLst>
                                          <p:attrName>ppt_x</p:attrName>
                                        </p:attrNameLst>
                                      </p:cBhvr>
                                      <p:tavLst>
                                        <p:tav tm="0">
                                          <p:val>
                                            <p:strVal val="1+#ppt_w/2"/>
                                          </p:val>
                                        </p:tav>
                                        <p:tav tm="100000">
                                          <p:val>
                                            <p:strVal val="#ppt_x"/>
                                          </p:val>
                                        </p:tav>
                                      </p:tavLst>
                                    </p:anim>
                                    <p:anim calcmode="lin" valueType="num">
                                      <p:cBhvr additive="base">
                                        <p:cTn id="8" dur="2000" fill="hold"/>
                                        <p:tgtEl>
                                          <p:spTgt spid="20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DE-INCARCERATION</a:t>
            </a:r>
          </a:p>
        </p:txBody>
      </p:sp>
      <p:sp>
        <p:nvSpPr>
          <p:cNvPr id="3" name="Content Placeholder 2"/>
          <p:cNvSpPr>
            <a:spLocks noGrp="1"/>
          </p:cNvSpPr>
          <p:nvPr>
            <p:ph idx="1"/>
          </p:nvPr>
        </p:nvSpPr>
        <p:spPr>
          <a:xfrm>
            <a:off x="457200" y="1123950"/>
            <a:ext cx="8229600" cy="3398044"/>
          </a:xfrm>
        </p:spPr>
        <p:txBody>
          <a:bodyPr/>
          <a:lstStyle/>
          <a:p>
            <a:pPr>
              <a:defRPr/>
            </a:pPr>
            <a:r>
              <a:rPr lang="en-US" dirty="0"/>
              <a:t>36</a:t>
            </a:r>
          </a:p>
          <a:p>
            <a:pPr>
              <a:defRPr/>
            </a:pPr>
            <a:r>
              <a:rPr lang="en-US" dirty="0"/>
              <a:t>109</a:t>
            </a:r>
          </a:p>
          <a:p>
            <a:pPr>
              <a:defRPr/>
            </a:pPr>
            <a:r>
              <a:rPr lang="en-US" dirty="0"/>
              <a:t>47</a:t>
            </a:r>
          </a:p>
          <a:p>
            <a:pPr>
              <a:defRPr/>
            </a:pPr>
            <a:r>
              <a:rPr lang="en-US" dirty="0"/>
              <a:t>57</a:t>
            </a:r>
          </a:p>
          <a:p>
            <a:pPr>
              <a:defRPr/>
            </a:pPr>
            <a:r>
              <a:rPr lang="en-US" dirty="0"/>
              <a:t>64</a:t>
            </a:r>
          </a:p>
          <a:p>
            <a:pPr>
              <a:defRPr/>
            </a:pPr>
            <a:r>
              <a:rPr lang="en-US" dirty="0"/>
              <a:t>10</a:t>
            </a:r>
          </a:p>
          <a:p>
            <a:pPr>
              <a:defRPr/>
            </a:pPr>
            <a:r>
              <a:rPr lang="en-US" dirty="0"/>
              <a:t>1810</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27</a:t>
            </a:fld>
            <a:endParaRPr lang="en-US" altLang="en-US" dirty="0">
              <a:solidFill>
                <a:srgbClr val="FFFFFF"/>
              </a:solidFill>
            </a:endParaRPr>
          </a:p>
        </p:txBody>
      </p:sp>
    </p:spTree>
    <p:extLst>
      <p:ext uri="{BB962C8B-B14F-4D97-AF65-F5344CB8AC3E}">
        <p14:creationId xmlns:p14="http://schemas.microsoft.com/office/powerpoint/2010/main" val="7440894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PROP 36</a:t>
            </a:r>
          </a:p>
        </p:txBody>
      </p:sp>
      <p:sp>
        <p:nvSpPr>
          <p:cNvPr id="3" name="Content Placeholder 2"/>
          <p:cNvSpPr>
            <a:spLocks noGrp="1"/>
          </p:cNvSpPr>
          <p:nvPr>
            <p:ph idx="1"/>
          </p:nvPr>
        </p:nvSpPr>
        <p:spPr/>
        <p:txBody>
          <a:bodyPr/>
          <a:lstStyle/>
          <a:p>
            <a:pPr>
              <a:defRPr/>
            </a:pPr>
            <a:r>
              <a:rPr lang="en-US" dirty="0"/>
              <a:t>2000</a:t>
            </a:r>
          </a:p>
          <a:p>
            <a:pPr>
              <a:defRPr/>
            </a:pPr>
            <a:r>
              <a:rPr lang="en-US" dirty="0"/>
              <a:t>Substance Abuse and Crime Prevention Act</a:t>
            </a:r>
          </a:p>
          <a:p>
            <a:pPr>
              <a:defRPr/>
            </a:pPr>
            <a:r>
              <a:rPr lang="en-US" dirty="0"/>
              <a:t>Addiction is a disease</a:t>
            </a:r>
          </a:p>
          <a:p>
            <a:pPr>
              <a:defRPr/>
            </a:pPr>
            <a:r>
              <a:rPr lang="en-US" dirty="0"/>
              <a:t>Probation with treatment</a:t>
            </a:r>
          </a:p>
          <a:p>
            <a:pPr>
              <a:defRPr/>
            </a:pPr>
            <a:r>
              <a:rPr lang="en-US" dirty="0"/>
              <a:t>Multiple failures allowed before incarceration</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28</a:t>
            </a:fld>
            <a:endParaRPr lang="en-US" altLang="en-US" dirty="0">
              <a:solidFill>
                <a:srgbClr val="FFFFFF"/>
              </a:solidFill>
            </a:endParaRPr>
          </a:p>
        </p:txBody>
      </p:sp>
    </p:spTree>
    <p:extLst>
      <p:ext uri="{BB962C8B-B14F-4D97-AF65-F5344CB8AC3E}">
        <p14:creationId xmlns:p14="http://schemas.microsoft.com/office/powerpoint/2010/main" val="3881179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AB 109</a:t>
            </a:r>
          </a:p>
        </p:txBody>
      </p:sp>
      <p:sp>
        <p:nvSpPr>
          <p:cNvPr id="3" name="Content Placeholder 2"/>
          <p:cNvSpPr>
            <a:spLocks noGrp="1"/>
          </p:cNvSpPr>
          <p:nvPr>
            <p:ph idx="1"/>
          </p:nvPr>
        </p:nvSpPr>
        <p:spPr/>
        <p:txBody>
          <a:bodyPr/>
          <a:lstStyle/>
          <a:p>
            <a:pPr>
              <a:defRPr/>
            </a:pPr>
            <a:r>
              <a:rPr lang="en-US" sz="2800" dirty="0"/>
              <a:t>2011</a:t>
            </a:r>
          </a:p>
          <a:p>
            <a:pPr>
              <a:defRPr/>
            </a:pPr>
            <a:r>
              <a:rPr lang="en-US" sz="2800" dirty="0"/>
              <a:t>Public Safety Realignment Program</a:t>
            </a:r>
          </a:p>
          <a:p>
            <a:pPr>
              <a:defRPr/>
            </a:pPr>
            <a:r>
              <a:rPr lang="en-US" sz="2800" dirty="0"/>
              <a:t>Allows for “local prison” custody on many felonies</a:t>
            </a:r>
          </a:p>
          <a:p>
            <a:pPr>
              <a:defRPr/>
            </a:pPr>
            <a:r>
              <a:rPr lang="en-US" sz="2800" dirty="0"/>
              <a:t>Non-violent/serious, not PC 290 registration, not on list of excluded felonies</a:t>
            </a:r>
          </a:p>
          <a:p>
            <a:pPr>
              <a:defRPr/>
            </a:pPr>
            <a:r>
              <a:rPr lang="en-US" sz="2800" dirty="0"/>
              <a:t>Reduces prison overcrowding</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29</a:t>
            </a:fld>
            <a:endParaRPr lang="en-US" altLang="en-US" dirty="0">
              <a:solidFill>
                <a:srgbClr val="FFFFFF"/>
              </a:solidFill>
            </a:endParaRPr>
          </a:p>
        </p:txBody>
      </p:sp>
    </p:spTree>
    <p:extLst>
      <p:ext uri="{BB962C8B-B14F-4D97-AF65-F5344CB8AC3E}">
        <p14:creationId xmlns:p14="http://schemas.microsoft.com/office/powerpoint/2010/main" val="153418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3</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WELCOME</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195463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Mayor </a:t>
            </a:r>
          </a:p>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City Manager</a:t>
            </a:r>
          </a:p>
          <a:p>
            <a:pPr lvl="1">
              <a:lnSpc>
                <a:spcPct val="150000"/>
              </a:lnSpc>
            </a:pP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484394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PROP 47</a:t>
            </a:r>
          </a:p>
        </p:txBody>
      </p:sp>
      <p:sp>
        <p:nvSpPr>
          <p:cNvPr id="3" name="Content Placeholder 2"/>
          <p:cNvSpPr>
            <a:spLocks noGrp="1"/>
          </p:cNvSpPr>
          <p:nvPr>
            <p:ph idx="1"/>
          </p:nvPr>
        </p:nvSpPr>
        <p:spPr>
          <a:xfrm>
            <a:off x="457200" y="1047750"/>
            <a:ext cx="8382000" cy="3398044"/>
          </a:xfrm>
        </p:spPr>
        <p:txBody>
          <a:bodyPr/>
          <a:lstStyle/>
          <a:p>
            <a:pPr>
              <a:defRPr/>
            </a:pPr>
            <a:r>
              <a:rPr lang="en-US" sz="2800" dirty="0"/>
              <a:t>2015</a:t>
            </a:r>
          </a:p>
          <a:p>
            <a:pPr>
              <a:defRPr/>
            </a:pPr>
            <a:r>
              <a:rPr lang="en-US" sz="2800" dirty="0"/>
              <a:t>Safe Neighborhoods and Schools</a:t>
            </a:r>
          </a:p>
          <a:p>
            <a:pPr>
              <a:defRPr/>
            </a:pPr>
            <a:r>
              <a:rPr lang="en-US" sz="2800" dirty="0"/>
              <a:t>Reduces many felonies to misdemeanors</a:t>
            </a:r>
          </a:p>
          <a:p>
            <a:pPr lvl="1">
              <a:defRPr/>
            </a:pPr>
            <a:r>
              <a:rPr lang="en-US" dirty="0"/>
              <a:t>Drug possession</a:t>
            </a:r>
          </a:p>
          <a:p>
            <a:pPr lvl="1">
              <a:defRPr/>
            </a:pPr>
            <a:r>
              <a:rPr lang="en-US" dirty="0"/>
              <a:t>Theft - Increased threshold to $950</a:t>
            </a:r>
          </a:p>
          <a:p>
            <a:pPr lvl="1">
              <a:defRPr/>
            </a:pPr>
            <a:r>
              <a:rPr lang="en-US" dirty="0"/>
              <a:t>Includes RSP, GTA, fraud, etc.</a:t>
            </a:r>
          </a:p>
          <a:p>
            <a:pPr lvl="1">
              <a:defRPr/>
            </a:pPr>
            <a:r>
              <a:rPr lang="en-US" dirty="0"/>
              <a:t>Shoplifting – PC 459.5</a:t>
            </a:r>
          </a:p>
          <a:p>
            <a:pPr>
              <a:defRPr/>
            </a:pPr>
            <a:r>
              <a:rPr lang="en-US" sz="2800" dirty="0"/>
              <a:t>Supposed to increase addiction treatment</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30</a:t>
            </a:fld>
            <a:endParaRPr lang="en-US" altLang="en-US" dirty="0">
              <a:solidFill>
                <a:srgbClr val="FFFFFF"/>
              </a:solidFill>
            </a:endParaRPr>
          </a:p>
        </p:txBody>
      </p:sp>
    </p:spTree>
    <p:extLst>
      <p:ext uri="{BB962C8B-B14F-4D97-AF65-F5344CB8AC3E}">
        <p14:creationId xmlns:p14="http://schemas.microsoft.com/office/powerpoint/2010/main" val="4112699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PROP 57	</a:t>
            </a:r>
          </a:p>
        </p:txBody>
      </p:sp>
      <p:sp>
        <p:nvSpPr>
          <p:cNvPr id="3" name="Content Placeholder 2"/>
          <p:cNvSpPr>
            <a:spLocks noGrp="1"/>
          </p:cNvSpPr>
          <p:nvPr>
            <p:ph idx="1"/>
          </p:nvPr>
        </p:nvSpPr>
        <p:spPr/>
        <p:txBody>
          <a:bodyPr/>
          <a:lstStyle/>
          <a:p>
            <a:pPr>
              <a:defRPr/>
            </a:pPr>
            <a:r>
              <a:rPr lang="en-US" sz="2800" dirty="0"/>
              <a:t>2016</a:t>
            </a:r>
          </a:p>
          <a:p>
            <a:pPr>
              <a:defRPr/>
            </a:pPr>
            <a:r>
              <a:rPr lang="en-US" sz="2800" dirty="0"/>
              <a:t>Criminal Sentences and Juvenile Court Proceedings</a:t>
            </a:r>
          </a:p>
          <a:p>
            <a:pPr>
              <a:defRPr/>
            </a:pPr>
            <a:r>
              <a:rPr lang="en-US" sz="2800" dirty="0"/>
              <a:t>Gives discretion to CDCR to eliminate additional sentence for enhancements (guns, gangs, amount of drugs, amount of embezzlement, etc)</a:t>
            </a:r>
          </a:p>
          <a:p>
            <a:pPr>
              <a:defRPr/>
            </a:pPr>
            <a:r>
              <a:rPr lang="en-US" sz="2800" dirty="0"/>
              <a:t>Juvie Court judges decide where to prosecute minors/not prosecutors</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31</a:t>
            </a:fld>
            <a:endParaRPr lang="en-US" altLang="en-US" dirty="0">
              <a:solidFill>
                <a:srgbClr val="FFFFFF"/>
              </a:solidFill>
            </a:endParaRPr>
          </a:p>
        </p:txBody>
      </p:sp>
    </p:spTree>
    <p:extLst>
      <p:ext uri="{BB962C8B-B14F-4D97-AF65-F5344CB8AC3E}">
        <p14:creationId xmlns:p14="http://schemas.microsoft.com/office/powerpoint/2010/main" val="1736342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PROP 64	</a:t>
            </a:r>
          </a:p>
        </p:txBody>
      </p:sp>
      <p:sp>
        <p:nvSpPr>
          <p:cNvPr id="3" name="Content Placeholder 2"/>
          <p:cNvSpPr>
            <a:spLocks noGrp="1"/>
          </p:cNvSpPr>
          <p:nvPr>
            <p:ph idx="1"/>
          </p:nvPr>
        </p:nvSpPr>
        <p:spPr/>
        <p:txBody>
          <a:bodyPr/>
          <a:lstStyle/>
          <a:p>
            <a:pPr>
              <a:defRPr/>
            </a:pPr>
            <a:r>
              <a:rPr lang="en-US" dirty="0"/>
              <a:t>2016</a:t>
            </a:r>
          </a:p>
          <a:p>
            <a:pPr>
              <a:defRPr/>
            </a:pPr>
            <a:r>
              <a:rPr lang="en-US" dirty="0"/>
              <a:t>Marijuana Legalization</a:t>
            </a:r>
          </a:p>
          <a:p>
            <a:pPr>
              <a:defRPr/>
            </a:pPr>
            <a:r>
              <a:rPr lang="en-US" dirty="0"/>
              <a:t>Legalizes marijuana for adults/21 </a:t>
            </a:r>
          </a:p>
          <a:p>
            <a:pPr>
              <a:defRPr/>
            </a:pPr>
            <a:r>
              <a:rPr lang="en-US" dirty="0"/>
              <a:t>Under state Penal Code, not federal</a:t>
            </a:r>
          </a:p>
          <a:p>
            <a:pPr>
              <a:defRPr/>
            </a:pPr>
            <a:r>
              <a:rPr lang="en-US" dirty="0"/>
              <a:t>Allows county/cities to establish regulations for legal sales</a:t>
            </a:r>
          </a:p>
          <a:p>
            <a:pPr>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32</a:t>
            </a:fld>
            <a:endParaRPr lang="en-US" altLang="en-US" dirty="0">
              <a:solidFill>
                <a:srgbClr val="FFFFFF"/>
              </a:solidFill>
            </a:endParaRPr>
          </a:p>
        </p:txBody>
      </p:sp>
    </p:spTree>
    <p:extLst>
      <p:ext uri="{BB962C8B-B14F-4D97-AF65-F5344CB8AC3E}">
        <p14:creationId xmlns:p14="http://schemas.microsoft.com/office/powerpoint/2010/main" val="1948094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SB 10</a:t>
            </a:r>
          </a:p>
        </p:txBody>
      </p:sp>
      <p:sp>
        <p:nvSpPr>
          <p:cNvPr id="3" name="Content Placeholder 2"/>
          <p:cNvSpPr>
            <a:spLocks noGrp="1"/>
          </p:cNvSpPr>
          <p:nvPr>
            <p:ph idx="1"/>
          </p:nvPr>
        </p:nvSpPr>
        <p:spPr/>
        <p:txBody>
          <a:bodyPr/>
          <a:lstStyle/>
          <a:p>
            <a:pPr>
              <a:defRPr/>
            </a:pPr>
            <a:r>
              <a:rPr lang="en-US" dirty="0"/>
              <a:t>2019	</a:t>
            </a:r>
          </a:p>
          <a:p>
            <a:pPr>
              <a:defRPr/>
            </a:pPr>
            <a:r>
              <a:rPr lang="en-US" dirty="0"/>
              <a:t>Money Bail Reform Act</a:t>
            </a:r>
          </a:p>
          <a:p>
            <a:pPr>
              <a:defRPr/>
            </a:pPr>
            <a:r>
              <a:rPr lang="en-US" dirty="0"/>
              <a:t>Eliminates cash bail</a:t>
            </a:r>
          </a:p>
          <a:p>
            <a:pPr>
              <a:defRPr/>
            </a:pPr>
            <a:r>
              <a:rPr lang="en-US" dirty="0"/>
              <a:t>Pre trial risk assessment</a:t>
            </a:r>
          </a:p>
          <a:p>
            <a:pPr>
              <a:defRPr/>
            </a:pPr>
            <a:r>
              <a:rPr lang="en-US" dirty="0"/>
              <a:t>Rich and poor treated alike</a:t>
            </a:r>
          </a:p>
          <a:p>
            <a:pPr>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33</a:t>
            </a:fld>
            <a:endParaRPr lang="en-US" altLang="en-US" dirty="0">
              <a:solidFill>
                <a:srgbClr val="FFFFFF"/>
              </a:solidFill>
            </a:endParaRPr>
          </a:p>
        </p:txBody>
      </p:sp>
    </p:spTree>
    <p:extLst>
      <p:ext uri="{BB962C8B-B14F-4D97-AF65-F5344CB8AC3E}">
        <p14:creationId xmlns:p14="http://schemas.microsoft.com/office/powerpoint/2010/main" val="1719473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AB 1810</a:t>
            </a:r>
            <a:br>
              <a:rPr lang="en-US" dirty="0"/>
            </a:br>
            <a:r>
              <a:rPr lang="en-US" dirty="0"/>
              <a:t>MENTAL HEALTH DIVERSION</a:t>
            </a:r>
          </a:p>
        </p:txBody>
      </p:sp>
      <p:sp>
        <p:nvSpPr>
          <p:cNvPr id="3" name="Content Placeholder 2"/>
          <p:cNvSpPr>
            <a:spLocks noGrp="1"/>
          </p:cNvSpPr>
          <p:nvPr>
            <p:ph idx="1"/>
          </p:nvPr>
        </p:nvSpPr>
        <p:spPr/>
        <p:txBody>
          <a:bodyPr/>
          <a:lstStyle/>
          <a:p>
            <a:pPr>
              <a:defRPr/>
            </a:pPr>
            <a:r>
              <a:rPr lang="en-US" dirty="0"/>
              <a:t>PC 1001.35 (2018) </a:t>
            </a:r>
          </a:p>
          <a:p>
            <a:pPr lvl="1">
              <a:defRPr/>
            </a:pPr>
            <a:r>
              <a:rPr lang="en-US" dirty="0"/>
              <a:t>No conviction</a:t>
            </a:r>
          </a:p>
          <a:p>
            <a:pPr lvl="1">
              <a:defRPr/>
            </a:pPr>
            <a:r>
              <a:rPr lang="en-US" dirty="0"/>
              <a:t>Recent diagnosis by expert</a:t>
            </a:r>
          </a:p>
          <a:p>
            <a:pPr lvl="1">
              <a:defRPr/>
            </a:pPr>
            <a:r>
              <a:rPr lang="en-US" dirty="0"/>
              <a:t>Mental disorder played a significant role</a:t>
            </a:r>
          </a:p>
          <a:p>
            <a:pPr lvl="1">
              <a:defRPr/>
            </a:pPr>
            <a:r>
              <a:rPr lang="en-US" dirty="0"/>
              <a:t>2 year treatment program</a:t>
            </a:r>
          </a:p>
          <a:p>
            <a:pPr>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34</a:t>
            </a:fld>
            <a:endParaRPr lang="en-US" altLang="en-US" dirty="0">
              <a:solidFill>
                <a:srgbClr val="FFFFFF"/>
              </a:solidFill>
            </a:endParaRPr>
          </a:p>
        </p:txBody>
      </p:sp>
    </p:spTree>
    <p:extLst>
      <p:ext uri="{BB962C8B-B14F-4D97-AF65-F5344CB8AC3E}">
        <p14:creationId xmlns:p14="http://schemas.microsoft.com/office/powerpoint/2010/main" val="736031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MILITARY DIVERSION</a:t>
            </a:r>
          </a:p>
        </p:txBody>
      </p:sp>
      <p:sp>
        <p:nvSpPr>
          <p:cNvPr id="3" name="Content Placeholder 2"/>
          <p:cNvSpPr>
            <a:spLocks noGrp="1"/>
          </p:cNvSpPr>
          <p:nvPr>
            <p:ph idx="1"/>
          </p:nvPr>
        </p:nvSpPr>
        <p:spPr/>
        <p:txBody>
          <a:bodyPr/>
          <a:lstStyle/>
          <a:p>
            <a:pPr>
              <a:defRPr/>
            </a:pPr>
            <a:r>
              <a:rPr lang="en-US" dirty="0"/>
              <a:t>PC 1001.80 (2015)</a:t>
            </a:r>
          </a:p>
          <a:p>
            <a:pPr lvl="1">
              <a:defRPr/>
            </a:pPr>
            <a:r>
              <a:rPr lang="en-US" dirty="0"/>
              <a:t>No conviction</a:t>
            </a:r>
          </a:p>
          <a:p>
            <a:pPr lvl="1">
              <a:defRPr/>
            </a:pPr>
            <a:r>
              <a:rPr lang="en-US" dirty="0"/>
              <a:t>Former or current military</a:t>
            </a:r>
          </a:p>
          <a:p>
            <a:pPr lvl="1">
              <a:defRPr/>
            </a:pPr>
            <a:r>
              <a:rPr lang="en-US" dirty="0"/>
              <a:t>Suffering from trauma as a result</a:t>
            </a:r>
          </a:p>
          <a:p>
            <a:pPr lvl="1">
              <a:defRPr/>
            </a:pPr>
            <a:r>
              <a:rPr lang="en-US" dirty="0"/>
              <a:t>2 year treatment program</a:t>
            </a:r>
          </a:p>
          <a:p>
            <a:pPr lvl="1">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35</a:t>
            </a:fld>
            <a:endParaRPr lang="en-US" altLang="en-US" dirty="0">
              <a:solidFill>
                <a:srgbClr val="FFFFFF"/>
              </a:solidFill>
            </a:endParaRPr>
          </a:p>
        </p:txBody>
      </p:sp>
    </p:spTree>
    <p:extLst>
      <p:ext uri="{BB962C8B-B14F-4D97-AF65-F5344CB8AC3E}">
        <p14:creationId xmlns:p14="http://schemas.microsoft.com/office/powerpoint/2010/main" val="2208783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DRUG DIVERSION	</a:t>
            </a:r>
          </a:p>
        </p:txBody>
      </p:sp>
      <p:sp>
        <p:nvSpPr>
          <p:cNvPr id="3" name="Content Placeholder 2"/>
          <p:cNvSpPr>
            <a:spLocks noGrp="1"/>
          </p:cNvSpPr>
          <p:nvPr>
            <p:ph idx="1"/>
          </p:nvPr>
        </p:nvSpPr>
        <p:spPr/>
        <p:txBody>
          <a:bodyPr/>
          <a:lstStyle/>
          <a:p>
            <a:pPr>
              <a:defRPr/>
            </a:pPr>
            <a:r>
              <a:rPr lang="en-US" dirty="0"/>
              <a:t>DEJ - PC 1000.1 (2018)</a:t>
            </a:r>
          </a:p>
          <a:p>
            <a:pPr lvl="1">
              <a:defRPr/>
            </a:pPr>
            <a:r>
              <a:rPr lang="en-US" dirty="0"/>
              <a:t>No conviction</a:t>
            </a:r>
          </a:p>
          <a:p>
            <a:pPr lvl="1">
              <a:defRPr/>
            </a:pPr>
            <a:r>
              <a:rPr lang="en-US" dirty="0"/>
              <a:t>18 month treatment program</a:t>
            </a:r>
          </a:p>
          <a:p>
            <a:pPr lvl="1">
              <a:defRPr/>
            </a:pPr>
            <a:r>
              <a:rPr lang="en-US" dirty="0"/>
              <a:t>Applies unless felony conviction within 5 years</a:t>
            </a:r>
          </a:p>
          <a:p>
            <a:pPr lvl="1">
              <a:defRPr/>
            </a:pPr>
            <a:endParaRPr lang="en-US" dirty="0"/>
          </a:p>
          <a:p>
            <a:pPr lvl="1">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36</a:t>
            </a:fld>
            <a:endParaRPr lang="en-US" altLang="en-US" dirty="0">
              <a:solidFill>
                <a:srgbClr val="FFFFFF"/>
              </a:solidFill>
            </a:endParaRPr>
          </a:p>
        </p:txBody>
      </p:sp>
    </p:spTree>
    <p:extLst>
      <p:ext uri="{BB962C8B-B14F-4D97-AF65-F5344CB8AC3E}">
        <p14:creationId xmlns:p14="http://schemas.microsoft.com/office/powerpoint/2010/main" val="401148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8</a:t>
            </a:r>
            <a:r>
              <a:rPr lang="en-US" baseline="30000" dirty="0"/>
              <a:t>TH</a:t>
            </a:r>
            <a:r>
              <a:rPr lang="en-US" dirty="0"/>
              <a:t> AMENDMENT	</a:t>
            </a:r>
          </a:p>
        </p:txBody>
      </p:sp>
      <p:sp>
        <p:nvSpPr>
          <p:cNvPr id="3" name="Content Placeholder 2"/>
          <p:cNvSpPr>
            <a:spLocks noGrp="1"/>
          </p:cNvSpPr>
          <p:nvPr>
            <p:ph idx="1"/>
          </p:nvPr>
        </p:nvSpPr>
        <p:spPr/>
        <p:txBody>
          <a:bodyPr/>
          <a:lstStyle/>
          <a:p>
            <a:pPr>
              <a:defRPr/>
            </a:pPr>
            <a:r>
              <a:rPr lang="en-US" sz="3000" i="1" dirty="0"/>
              <a:t>Martin v. City of Boise </a:t>
            </a:r>
            <a:r>
              <a:rPr lang="en-US" sz="3000" dirty="0"/>
              <a:t>(9</a:t>
            </a:r>
            <a:r>
              <a:rPr lang="en-US" sz="3000" baseline="30000" dirty="0"/>
              <a:t>th</a:t>
            </a:r>
            <a:r>
              <a:rPr lang="en-US" sz="3000" dirty="0"/>
              <a:t> Cir. 2018)</a:t>
            </a:r>
          </a:p>
          <a:p>
            <a:pPr>
              <a:defRPr/>
            </a:pPr>
            <a:r>
              <a:rPr lang="en-US" sz="3000" dirty="0"/>
              <a:t>Cruel/unusual punishment to criminalize “unavoidable consequences” of homeless status</a:t>
            </a:r>
          </a:p>
          <a:p>
            <a:pPr>
              <a:defRPr/>
            </a:pPr>
            <a:r>
              <a:rPr lang="en-US" sz="3000" dirty="0"/>
              <a:t>Cannot arrest suspect for sitting, lying or sleeping on sidewalks of other public grounds, unless there are bed spaces available to them</a:t>
            </a:r>
          </a:p>
          <a:p>
            <a:pPr>
              <a:defRPr/>
            </a:pPr>
            <a:endParaRPr lang="en-US" dirty="0"/>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37</a:t>
            </a:fld>
            <a:endParaRPr lang="en-US" altLang="en-US" dirty="0">
              <a:solidFill>
                <a:srgbClr val="FFFFFF"/>
              </a:solidFill>
            </a:endParaRPr>
          </a:p>
        </p:txBody>
      </p:sp>
    </p:spTree>
    <p:extLst>
      <p:ext uri="{BB962C8B-B14F-4D97-AF65-F5344CB8AC3E}">
        <p14:creationId xmlns:p14="http://schemas.microsoft.com/office/powerpoint/2010/main" val="3453461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CUMULATIVE IMPACT	</a:t>
            </a:r>
          </a:p>
        </p:txBody>
      </p:sp>
      <p:sp>
        <p:nvSpPr>
          <p:cNvPr id="3" name="Content Placeholder 2"/>
          <p:cNvSpPr>
            <a:spLocks noGrp="1"/>
          </p:cNvSpPr>
          <p:nvPr>
            <p:ph idx="1"/>
          </p:nvPr>
        </p:nvSpPr>
        <p:spPr/>
        <p:txBody>
          <a:bodyPr/>
          <a:lstStyle/>
          <a:p>
            <a:pPr>
              <a:defRPr/>
            </a:pPr>
            <a:r>
              <a:rPr lang="en-US" sz="3000" dirty="0"/>
              <a:t>Increase in property crime</a:t>
            </a:r>
          </a:p>
          <a:p>
            <a:pPr>
              <a:defRPr/>
            </a:pPr>
            <a:r>
              <a:rPr lang="en-US" sz="3000" dirty="0"/>
              <a:t>Increase in homeless on streets</a:t>
            </a:r>
          </a:p>
          <a:p>
            <a:pPr>
              <a:defRPr/>
            </a:pPr>
            <a:r>
              <a:rPr lang="en-US" sz="3000" dirty="0"/>
              <a:t>Increase in drug addition </a:t>
            </a:r>
          </a:p>
          <a:p>
            <a:pPr>
              <a:defRPr/>
            </a:pPr>
            <a:r>
              <a:rPr lang="en-US" sz="3000" dirty="0"/>
              <a:t>Increase in illegal drug sales</a:t>
            </a:r>
          </a:p>
          <a:p>
            <a:pPr>
              <a:defRPr/>
            </a:pPr>
            <a:r>
              <a:rPr lang="en-US" sz="3000" dirty="0"/>
              <a:t>DECREASE IN PUBLIC SAFETY</a:t>
            </a:r>
          </a:p>
          <a:p>
            <a:pPr>
              <a:defRPr/>
            </a:pPr>
            <a:endParaRPr lang="en-US" sz="3000" dirty="0"/>
          </a:p>
          <a:p>
            <a:pPr marL="0" indent="0" algn="ctr">
              <a:buFont typeface="Wingdings" pitchFamily="2" charset="2"/>
              <a:buNone/>
              <a:defRPr/>
            </a:pPr>
            <a:r>
              <a:rPr lang="en-US" sz="3000" dirty="0"/>
              <a:t>THANK YOU</a:t>
            </a:r>
          </a:p>
        </p:txBody>
      </p:sp>
      <p:sp>
        <p:nvSpPr>
          <p:cNvPr id="5" name="Slide Number Placeholder 4"/>
          <p:cNvSpPr>
            <a:spLocks noGrp="1"/>
          </p:cNvSpPr>
          <p:nvPr>
            <p:ph type="sldNum" sz="quarter" idx="12"/>
          </p:nvPr>
        </p:nvSpPr>
        <p:spPr/>
        <p:txBody>
          <a:bodyPr/>
          <a:lstStyle/>
          <a:p>
            <a:fld id="{1D0F2550-1FC0-4F06-BDEF-36940DE89C14}" type="slidenum">
              <a:rPr lang="en-US" altLang="en-US" smtClean="0">
                <a:solidFill>
                  <a:srgbClr val="FFFFFF"/>
                </a:solidFill>
              </a:rPr>
              <a:pPr/>
              <a:t>38</a:t>
            </a:fld>
            <a:endParaRPr lang="en-US" altLang="en-US" dirty="0">
              <a:solidFill>
                <a:srgbClr val="FFFFFF"/>
              </a:solidFill>
            </a:endParaRPr>
          </a:p>
        </p:txBody>
      </p:sp>
    </p:spTree>
    <p:extLst>
      <p:ext uri="{BB962C8B-B14F-4D97-AF65-F5344CB8AC3E}">
        <p14:creationId xmlns:p14="http://schemas.microsoft.com/office/powerpoint/2010/main" val="345113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39</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HOMELESS ENCAMPMENTS</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3074000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AGENDA </a:t>
            </a:r>
            <a:endParaRPr lang="en-US" sz="2000" dirty="0">
              <a:solidFill>
                <a:schemeClr val="bg1"/>
              </a:solidFill>
              <a:latin typeface="Oswald Regular" panose="02000503000000000000" pitchFamily="2" charset="0"/>
            </a:endParaRPr>
          </a:p>
        </p:txBody>
      </p:sp>
      <p:sp>
        <p:nvSpPr>
          <p:cNvPr id="6" name="TextBox 5"/>
          <p:cNvSpPr txBox="1"/>
          <p:nvPr/>
        </p:nvSpPr>
        <p:spPr>
          <a:xfrm>
            <a:off x="507274" y="971550"/>
            <a:ext cx="7772400" cy="3970318"/>
          </a:xfrm>
          <a:prstGeom prst="rect">
            <a:avLst/>
          </a:prstGeom>
          <a:noFill/>
        </p:spPr>
        <p:txBody>
          <a:bodyPr wrap="square" numCol="2" rtlCol="0">
            <a:spAutoFit/>
          </a:bodyPr>
          <a:lstStyle/>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Welcome</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Where are we now?</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Legal Environment</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Homeless Encampments</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Housing</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Homeless Resources</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Staff Involvement</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Community Involvement</a:t>
            </a:r>
          </a:p>
          <a:p>
            <a:pPr marL="514350" indent="-514350">
              <a:lnSpc>
                <a:spcPct val="150000"/>
              </a:lnSpc>
              <a:buFont typeface="+mj-lt"/>
              <a:buAutoNum type="arabicPeriod"/>
            </a:pPr>
            <a:r>
              <a:rPr lang="en-US" sz="2800" dirty="0" smtClean="0">
                <a:solidFill>
                  <a:schemeClr val="bg1"/>
                </a:solidFill>
                <a:latin typeface="Oswald Regular" panose="02000503000000000000" pitchFamily="2" charset="0"/>
              </a:rPr>
              <a:t>Closing</a:t>
            </a:r>
          </a:p>
          <a:p>
            <a:pPr marL="285750" indent="-285750">
              <a:lnSpc>
                <a:spcPct val="150000"/>
              </a:lnSpc>
              <a:buFont typeface="Arial" panose="020B0604020202020204" pitchFamily="34" charset="0"/>
              <a:buChar char="•"/>
            </a:pPr>
            <a:endParaRPr lang="en-US" sz="2800" dirty="0" smtClean="0">
              <a:solidFill>
                <a:schemeClr val="bg1"/>
              </a:solidFill>
              <a:latin typeface="Oswald Regular" panose="02000503000000000000" pitchFamily="2" charset="0"/>
            </a:endParaRPr>
          </a:p>
          <a:p>
            <a:pPr lvl="1">
              <a:lnSpc>
                <a:spcPct val="150000"/>
              </a:lnSpc>
            </a:pP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209041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46166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Current locations</a:t>
            </a:r>
          </a:p>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Clean-up vs. enforcement</a:t>
            </a:r>
          </a:p>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Clean-up procedures</a:t>
            </a:r>
          </a:p>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Clean-up costs</a:t>
            </a:r>
          </a:p>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Who to call</a:t>
            </a:r>
            <a:endParaRPr lang="en-US" sz="2800" dirty="0">
              <a:solidFill>
                <a:schemeClr val="bg1"/>
              </a:solidFill>
              <a:latin typeface="Oswald Regular" panose="02000503000000000000" pitchFamily="2" charset="0"/>
            </a:endParaRPr>
          </a:p>
          <a:p>
            <a:pPr marL="285750" indent="-285750">
              <a:lnSpc>
                <a:spcPct val="150000"/>
              </a:lnSpc>
              <a:buFont typeface="Arial" panose="020B0604020202020204" pitchFamily="34" charset="0"/>
              <a:buChar char="•"/>
            </a:pPr>
            <a:endParaRPr lang="en-US" sz="2800" dirty="0" smtClean="0">
              <a:solidFill>
                <a:schemeClr val="bg1"/>
              </a:solidFill>
              <a:latin typeface="Oswald Regular" panose="02000503000000000000" pitchFamily="2" charset="0"/>
            </a:endParaRPr>
          </a:p>
          <a:p>
            <a:pPr marL="285750" indent="-285750">
              <a:lnSpc>
                <a:spcPct val="150000"/>
              </a:lnSpc>
              <a:buFont typeface="Arial" panose="020B0604020202020204" pitchFamily="34" charset="0"/>
              <a:buChar char="•"/>
            </a:pP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843996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457200" y="666750"/>
            <a:ext cx="7772400" cy="4616648"/>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Current Locations</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South Hills</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Civic Center</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Big Tree/Finkbiner</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Park N Ride</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Railroad</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The Village</a:t>
            </a:r>
          </a:p>
          <a:p>
            <a:pPr marL="914400" lvl="1" indent="-457200">
              <a:lnSpc>
                <a:spcPct val="150000"/>
              </a:lnSpc>
              <a:buFont typeface="Courier New" panose="02070309020205020404" pitchFamily="49" charset="0"/>
              <a:buChar char="o"/>
            </a:pP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936643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42</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Clean-up vs. </a:t>
            </a:r>
            <a:r>
              <a:rPr lang="en-US" sz="2800" dirty="0">
                <a:solidFill>
                  <a:schemeClr val="bg1"/>
                </a:solidFill>
                <a:latin typeface="Oswald Regular" panose="02000503000000000000" pitchFamily="2" charset="0"/>
              </a:rPr>
              <a:t>e</a:t>
            </a:r>
            <a:r>
              <a:rPr lang="en-US" sz="2800" dirty="0" smtClean="0">
                <a:solidFill>
                  <a:schemeClr val="bg1"/>
                </a:solidFill>
                <a:latin typeface="Oswald Regular" panose="02000503000000000000" pitchFamily="2" charset="0"/>
              </a:rPr>
              <a:t>nforcement</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Martin v. Boise</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Health and safety vs enforcement of anti-camping provisions of the GMC</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Brush clearance</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Trash, human </a:t>
            </a:r>
            <a:r>
              <a:rPr lang="en-US" sz="2800" dirty="0">
                <a:solidFill>
                  <a:schemeClr val="bg1"/>
                </a:solidFill>
                <a:latin typeface="Oswald Regular" panose="02000503000000000000" pitchFamily="2" charset="0"/>
              </a:rPr>
              <a:t>w</a:t>
            </a:r>
            <a:r>
              <a:rPr lang="en-US" sz="2800" dirty="0" smtClean="0">
                <a:solidFill>
                  <a:schemeClr val="bg1"/>
                </a:solidFill>
                <a:latin typeface="Oswald Regular" panose="02000503000000000000" pitchFamily="2" charset="0"/>
              </a:rPr>
              <a:t>aste, other health issues</a:t>
            </a: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2897505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43</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Clean-Up Procedure – Scott Hopkins, Public Works</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Noticing</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Information on services</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Sorting of items left behind</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Storage of items</a:t>
            </a:r>
            <a:endParaRPr lang="en-US" sz="2800" dirty="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Cost of clean-up</a:t>
            </a:r>
          </a:p>
        </p:txBody>
      </p:sp>
    </p:spTree>
    <p:extLst>
      <p:ext uri="{BB962C8B-B14F-4D97-AF65-F5344CB8AC3E}">
        <p14:creationId xmlns:p14="http://schemas.microsoft.com/office/powerpoint/2010/main" val="30709531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323987"/>
          </a:xfrm>
          <a:prstGeom prst="rect">
            <a:avLst/>
          </a:prstGeom>
          <a:noFill/>
        </p:spPr>
        <p:txBody>
          <a:bodyPr wrap="square" rtlCol="0">
            <a:spAutoFit/>
          </a:bodyPr>
          <a:lstStyle/>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Noticing prior to clean up</a:t>
            </a:r>
          </a:p>
          <a:p>
            <a:pPr marL="1371600" lvl="2" indent="-457200">
              <a:lnSpc>
                <a:spcPct val="150000"/>
              </a:lnSpc>
              <a:buFont typeface="Wingdings" panose="05000000000000000000" pitchFamily="2" charset="2"/>
              <a:buChar char="§"/>
            </a:pPr>
            <a:r>
              <a:rPr lang="en-US" sz="2800" dirty="0">
                <a:solidFill>
                  <a:schemeClr val="bg1"/>
                </a:solidFill>
                <a:latin typeface="Oswald Regular" panose="02000503000000000000" pitchFamily="2" charset="0"/>
              </a:rPr>
              <a:t>7</a:t>
            </a:r>
            <a:r>
              <a:rPr lang="en-US" sz="2800" dirty="0" smtClean="0">
                <a:solidFill>
                  <a:schemeClr val="bg1"/>
                </a:solidFill>
                <a:latin typeface="Oswald Regular" panose="02000503000000000000" pitchFamily="2" charset="0"/>
              </a:rPr>
              <a:t> days</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1 day </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Information on services</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Provided through handouts by staff</a:t>
            </a:r>
          </a:p>
        </p:txBody>
      </p:sp>
    </p:spTree>
    <p:extLst>
      <p:ext uri="{BB962C8B-B14F-4D97-AF65-F5344CB8AC3E}">
        <p14:creationId xmlns:p14="http://schemas.microsoft.com/office/powerpoint/2010/main" val="4174588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685800" y="619185"/>
            <a:ext cx="7772400" cy="4524315"/>
          </a:xfrm>
          <a:prstGeom prst="rect">
            <a:avLst/>
          </a:prstGeom>
          <a:noFill/>
        </p:spPr>
        <p:txBody>
          <a:bodyPr wrap="square" rtlCol="0">
            <a:spAutoFit/>
          </a:bodyPr>
          <a:lstStyle/>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Sorting of items left behind</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Items of value</a:t>
            </a:r>
          </a:p>
          <a:p>
            <a:pPr marL="1885950" lvl="3" indent="-514350">
              <a:lnSpc>
                <a:spcPct val="150000"/>
              </a:lnSpc>
              <a:buFont typeface="Wingdings" panose="05000000000000000000" pitchFamily="2" charset="2"/>
              <a:buChar char="Ø"/>
            </a:pPr>
            <a:r>
              <a:rPr lang="en-US" sz="2800" dirty="0" smtClean="0">
                <a:solidFill>
                  <a:schemeClr val="bg1"/>
                </a:solidFill>
                <a:latin typeface="Oswald Regular" panose="02000503000000000000" pitchFamily="2" charset="0"/>
              </a:rPr>
              <a:t>PW keeps: </a:t>
            </a:r>
            <a:r>
              <a:rPr lang="en-US" sz="2400" dirty="0" smtClean="0">
                <a:solidFill>
                  <a:schemeClr val="bg1"/>
                </a:solidFill>
                <a:latin typeface="Oswald Regular" panose="02000503000000000000" pitchFamily="2" charset="0"/>
              </a:rPr>
              <a:t>Clothing, bicycles, items of non intrinsic value</a:t>
            </a:r>
          </a:p>
          <a:p>
            <a:pPr marL="1885950" lvl="3" indent="-514350">
              <a:lnSpc>
                <a:spcPct val="150000"/>
              </a:lnSpc>
              <a:buFont typeface="Wingdings" panose="05000000000000000000" pitchFamily="2" charset="2"/>
              <a:buChar char="Ø"/>
            </a:pPr>
            <a:r>
              <a:rPr lang="en-US" sz="2800" dirty="0" smtClean="0">
                <a:solidFill>
                  <a:schemeClr val="bg1"/>
                </a:solidFill>
                <a:latin typeface="Oswald Regular" panose="02000503000000000000" pitchFamily="2" charset="0"/>
              </a:rPr>
              <a:t>PD keeps: </a:t>
            </a:r>
            <a:r>
              <a:rPr lang="en-US" sz="2400" dirty="0" smtClean="0">
                <a:solidFill>
                  <a:schemeClr val="bg1"/>
                </a:solidFill>
                <a:latin typeface="Oswald Regular" panose="02000503000000000000" pitchFamily="2" charset="0"/>
              </a:rPr>
              <a:t>Personal items like wallets jewelry</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Storage of items</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90-days</a:t>
            </a:r>
          </a:p>
        </p:txBody>
      </p:sp>
    </p:spTree>
    <p:extLst>
      <p:ext uri="{BB962C8B-B14F-4D97-AF65-F5344CB8AC3E}">
        <p14:creationId xmlns:p14="http://schemas.microsoft.com/office/powerpoint/2010/main" val="1098539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6642" y="504559"/>
            <a:ext cx="7772400" cy="4616648"/>
          </a:xfrm>
          <a:prstGeom prst="rect">
            <a:avLst/>
          </a:prstGeom>
          <a:noFill/>
        </p:spPr>
        <p:txBody>
          <a:bodyPr wrap="square" rtlCol="0">
            <a:spAutoFit/>
          </a:bodyPr>
          <a:lstStyle/>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Resources Needed</a:t>
            </a:r>
          </a:p>
          <a:p>
            <a:pPr marL="1371600" lvl="2"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Budget </a:t>
            </a:r>
          </a:p>
          <a:p>
            <a:pPr marL="1371600" lvl="2"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Staffing</a:t>
            </a:r>
          </a:p>
          <a:p>
            <a:pPr marL="1371600" lvl="2"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Training for existing staff</a:t>
            </a:r>
          </a:p>
          <a:p>
            <a:pPr marL="1371600" lvl="2"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Long term contracts</a:t>
            </a:r>
          </a:p>
          <a:p>
            <a:pPr marL="1828800" lvl="3"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Athens: special waste disposal and cleanup</a:t>
            </a:r>
          </a:p>
          <a:p>
            <a:pPr marL="1828800" lvl="3"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Ocean Blue: hazardous waste cleanup</a:t>
            </a:r>
          </a:p>
        </p:txBody>
      </p:sp>
    </p:spTree>
    <p:extLst>
      <p:ext uri="{BB962C8B-B14F-4D97-AF65-F5344CB8AC3E}">
        <p14:creationId xmlns:p14="http://schemas.microsoft.com/office/powerpoint/2010/main" val="23788853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47</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600986"/>
          </a:xfrm>
          <a:prstGeom prst="rect">
            <a:avLst/>
          </a:prstGeom>
          <a:noFill/>
        </p:spPr>
        <p:txBody>
          <a:bodyPr wrap="square" rtlCol="0">
            <a:spAutoFit/>
          </a:bodyPr>
          <a:lstStyle/>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Clean-up costs</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$10,000/day (not included in budget)</a:t>
            </a:r>
          </a:p>
          <a:p>
            <a:pPr marL="1828800" lvl="3" indent="-457200">
              <a:lnSpc>
                <a:spcPct val="150000"/>
              </a:lnSpc>
              <a:buFont typeface="Wingdings" panose="05000000000000000000" pitchFamily="2" charset="2"/>
              <a:buChar char="Ø"/>
            </a:pPr>
            <a:r>
              <a:rPr lang="en-US" sz="2400" dirty="0" smtClean="0">
                <a:solidFill>
                  <a:schemeClr val="bg1"/>
                </a:solidFill>
                <a:latin typeface="Oswald Regular" panose="02000503000000000000" pitchFamily="2" charset="0"/>
              </a:rPr>
              <a:t>Ocean Blue: Hazardous waste certified company</a:t>
            </a:r>
          </a:p>
          <a:p>
            <a:pPr marL="1828800" lvl="3" indent="-457200">
              <a:lnSpc>
                <a:spcPct val="150000"/>
              </a:lnSpc>
              <a:buFont typeface="Wingdings" panose="05000000000000000000" pitchFamily="2" charset="2"/>
              <a:buChar char="Ø"/>
            </a:pPr>
            <a:r>
              <a:rPr lang="en-US" sz="2400" dirty="0" smtClean="0">
                <a:solidFill>
                  <a:schemeClr val="bg1"/>
                </a:solidFill>
                <a:latin typeface="Oswald Regular" panose="02000503000000000000" pitchFamily="2" charset="0"/>
              </a:rPr>
              <a:t>Roll-off bins: (3)-40 yd bins, over 10 tons of waste</a:t>
            </a:r>
          </a:p>
          <a:p>
            <a:pPr marL="1828800" lvl="3" indent="-457200">
              <a:lnSpc>
                <a:spcPct val="150000"/>
              </a:lnSpc>
              <a:buFont typeface="Wingdings" panose="05000000000000000000" pitchFamily="2" charset="2"/>
              <a:buChar char="Ø"/>
            </a:pPr>
            <a:r>
              <a:rPr lang="en-US" sz="2400" dirty="0" smtClean="0">
                <a:solidFill>
                  <a:schemeClr val="bg1"/>
                </a:solidFill>
                <a:latin typeface="Oswald Regular" panose="02000503000000000000" pitchFamily="2" charset="0"/>
              </a:rPr>
              <a:t>Staff time to operate heavy machinery, provide safety measures, and supervise clean-up</a:t>
            </a:r>
          </a:p>
        </p:txBody>
      </p:sp>
    </p:spTree>
    <p:extLst>
      <p:ext uri="{BB962C8B-B14F-4D97-AF65-F5344CB8AC3E}">
        <p14:creationId xmlns:p14="http://schemas.microsoft.com/office/powerpoint/2010/main" val="519957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90550"/>
            <a:ext cx="5765404"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rot="1945059">
            <a:off x="3259817" y="869349"/>
            <a:ext cx="729901" cy="270810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 name="Oval 8"/>
          <p:cNvSpPr/>
          <p:nvPr/>
        </p:nvSpPr>
        <p:spPr>
          <a:xfrm rot="1945059">
            <a:off x="3602346" y="2970207"/>
            <a:ext cx="276488" cy="727085"/>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Oval 9"/>
          <p:cNvSpPr/>
          <p:nvPr/>
        </p:nvSpPr>
        <p:spPr>
          <a:xfrm rot="1945059">
            <a:off x="4484307" y="4012177"/>
            <a:ext cx="348852" cy="31675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4184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49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pic>
        <p:nvPicPr>
          <p:cNvPr id="2051" name="Picture 3" descr="L:\PUBLIC WORKS\Environmental Services\Homeless Encampments\9.4.2019 Photos\IMG-87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777402"/>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31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WHERE ARE WE NOW? </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41453000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pic>
        <p:nvPicPr>
          <p:cNvPr id="5122" name="Picture 2" descr="L:\PUBLIC WORKS\Environmental Services\Homeless Encampments\8.23.2019 Photos\IMG-85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77338"/>
            <a:ext cx="4240450" cy="31803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L:\PUBLIC WORKS\Environmental Services\Homeless Encampments\9.16.2019 Photos\IMG-88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5500" y="1046534"/>
            <a:ext cx="42799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1253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pic>
        <p:nvPicPr>
          <p:cNvPr id="6" name="Picture 3" descr="L:\PUBLIC WORKS\Environmental Services\Homeless Encampments\9.4.2019 Photos\IMG-8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77338"/>
            <a:ext cx="4240450" cy="3180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PUBLIC WORKS\Environmental Services\Homeless Encampments\9.16.2019 Photos\IMG-88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077338"/>
            <a:ext cx="4240451" cy="318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623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52</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ENCAMPMENTS</a:t>
            </a:r>
            <a:endParaRPr lang="en-US" sz="2000" dirty="0">
              <a:solidFill>
                <a:schemeClr val="bg1"/>
              </a:solidFill>
              <a:latin typeface="Oswald Regular" panose="02000503000000000000" pitchFamily="2" charset="0"/>
            </a:endParaRPr>
          </a:p>
        </p:txBody>
      </p:sp>
      <p:pic>
        <p:nvPicPr>
          <p:cNvPr id="7" name="Picture 2" descr="L:\PUBLIC WORKS\Environmental Services\Homeless Encampments\9.4.2019 Photos\IMG-87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7812"/>
            <a:ext cx="4240451" cy="3180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PUBLIC WORKS\Environmental Services\Homeless Encampments\9.16.2019 Photos\IMG-88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068216"/>
            <a:ext cx="4239912" cy="317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81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53</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HOUSING</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4238144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Inclusive Housing Regulations</a:t>
            </a:r>
            <a:endParaRPr lang="en-US" sz="2000" dirty="0">
              <a:solidFill>
                <a:schemeClr val="bg1"/>
              </a:solidFill>
              <a:latin typeface="Oswald Regular" panose="02000503000000000000" pitchFamily="2" charset="0"/>
            </a:endParaRPr>
          </a:p>
        </p:txBody>
      </p:sp>
      <p:sp>
        <p:nvSpPr>
          <p:cNvPr id="6" name="TextBox 5"/>
          <p:cNvSpPr txBox="1"/>
          <p:nvPr/>
        </p:nvSpPr>
        <p:spPr>
          <a:xfrm>
            <a:off x="733023" y="1123950"/>
            <a:ext cx="7315200"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Emergency Shelters</a:t>
            </a:r>
          </a:p>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Transitional Housing</a:t>
            </a:r>
          </a:p>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Supportive Housing</a:t>
            </a:r>
          </a:p>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Single-room Occupancy (SRO)</a:t>
            </a:r>
          </a:p>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Licensed Care Facilities</a:t>
            </a:r>
          </a:p>
          <a:p>
            <a:pPr marL="285750" indent="-285750">
              <a:lnSpc>
                <a:spcPct val="150000"/>
              </a:lnSpc>
              <a:buFont typeface="Arial" panose="020B0604020202020204" pitchFamily="34" charset="0"/>
              <a:buChar char="•"/>
            </a:pPr>
            <a:r>
              <a:rPr lang="en-US" sz="2400" dirty="0" smtClean="0">
                <a:solidFill>
                  <a:schemeClr val="bg1"/>
                </a:solidFill>
                <a:latin typeface="Oswald Regular" panose="02000503000000000000" pitchFamily="2" charset="0"/>
              </a:rPr>
              <a:t>Accessory Dwelling Units</a:t>
            </a:r>
          </a:p>
        </p:txBody>
      </p:sp>
    </p:spTree>
    <p:extLst>
      <p:ext uri="{BB962C8B-B14F-4D97-AF65-F5344CB8AC3E}">
        <p14:creationId xmlns:p14="http://schemas.microsoft.com/office/powerpoint/2010/main" val="1672658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Emergency Shelters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6962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Housing with minimal support services for homeless persons.</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Occupancy of six months or less.</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Total number of beds for entire City = 20</a:t>
            </a:r>
          </a:p>
        </p:txBody>
      </p:sp>
    </p:spTree>
    <p:extLst>
      <p:ext uri="{BB962C8B-B14F-4D97-AF65-F5344CB8AC3E}">
        <p14:creationId xmlns:p14="http://schemas.microsoft.com/office/powerpoint/2010/main" val="12003572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latin typeface="Oswald Regular" panose="02000503000000000000" pitchFamily="2" charset="0"/>
              </a:rPr>
              <a:t>Emergency Shelters</a:t>
            </a:r>
            <a:endParaRPr lang="en-US" sz="4000" dirty="0">
              <a:solidFill>
                <a:schemeClr val="bg1"/>
              </a:solidFill>
              <a:latin typeface="Oswald Regular" panose="02000503000000000000" pitchFamily="2" charset="0"/>
            </a:endParaRPr>
          </a:p>
        </p:txBody>
      </p:sp>
      <p:pic>
        <p:nvPicPr>
          <p:cNvPr id="7" name="Picture 6" descr="Overlay.jpg"/>
          <p:cNvPicPr>
            <a:picLocks noChangeAspect="1"/>
          </p:cNvPicPr>
          <p:nvPr/>
        </p:nvPicPr>
        <p:blipFill>
          <a:blip r:embed="rId3" cstate="print"/>
          <a:stretch>
            <a:fillRect/>
          </a:stretch>
        </p:blipFill>
        <p:spPr>
          <a:xfrm>
            <a:off x="990600" y="0"/>
            <a:ext cx="6858000" cy="5143501"/>
          </a:xfrm>
          <a:prstGeom prst="rect">
            <a:avLst/>
          </a:prstGeom>
        </p:spPr>
      </p:pic>
      <p:sp>
        <p:nvSpPr>
          <p:cNvPr id="8" name="Oval 7"/>
          <p:cNvSpPr/>
          <p:nvPr/>
        </p:nvSpPr>
        <p:spPr>
          <a:xfrm>
            <a:off x="2590800" y="1276618"/>
            <a:ext cx="13716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20066" y="4171949"/>
            <a:ext cx="1284668" cy="895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385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C2A0FA2-AAEB-48B7-A782-4DEB54632334}" type="slidenum">
              <a:rPr lang="en-US" smtClean="0"/>
              <a:t>57</a:t>
            </a:fld>
            <a:endParaRPr lang="en-US" dirty="0"/>
          </a:p>
        </p:txBody>
      </p:sp>
      <p:pic>
        <p:nvPicPr>
          <p:cNvPr id="5" name="Picture 4" descr="Grand Arrow 1.jpg"/>
          <p:cNvPicPr>
            <a:picLocks noChangeAspect="1"/>
          </p:cNvPicPr>
          <p:nvPr/>
        </p:nvPicPr>
        <p:blipFill>
          <a:blip r:embed="rId3" cstate="print"/>
          <a:srcRect r="14192"/>
          <a:stretch>
            <a:fillRect/>
          </a:stretch>
        </p:blipFill>
        <p:spPr>
          <a:xfrm>
            <a:off x="1066800" y="0"/>
            <a:ext cx="6820079" cy="5115059"/>
          </a:xfrm>
          <a:prstGeom prst="rect">
            <a:avLst/>
          </a:prstGeom>
        </p:spPr>
      </p:pic>
    </p:spTree>
    <p:extLst>
      <p:ext uri="{BB962C8B-B14F-4D97-AF65-F5344CB8AC3E}">
        <p14:creationId xmlns:p14="http://schemas.microsoft.com/office/powerpoint/2010/main" val="9543601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CC2A0FA2-AAEB-48B7-A782-4DEB54632334}" type="slidenum">
              <a:rPr lang="en-US" smtClean="0"/>
              <a:t>58</a:t>
            </a:fld>
            <a:endParaRPr lang="en-US" dirty="0"/>
          </a:p>
        </p:txBody>
      </p:sp>
      <p:pic>
        <p:nvPicPr>
          <p:cNvPr id="6" name="Content Placeholder 5" descr="Grand South.jpg"/>
          <p:cNvPicPr>
            <a:picLocks noGrp="1" noChangeAspect="1"/>
          </p:cNvPicPr>
          <p:nvPr>
            <p:ph idx="1"/>
          </p:nvPr>
        </p:nvPicPr>
        <p:blipFill>
          <a:blip r:embed="rId3" cstate="print"/>
          <a:srcRect r="14192"/>
          <a:stretch>
            <a:fillRect/>
          </a:stretch>
        </p:blipFill>
        <p:spPr>
          <a:xfrm>
            <a:off x="914400" y="0"/>
            <a:ext cx="6858363" cy="5143500"/>
          </a:xfrm>
          <a:prstGeom prst="rect">
            <a:avLst/>
          </a:prstGeom>
        </p:spPr>
      </p:pic>
    </p:spTree>
    <p:extLst>
      <p:ext uri="{BB962C8B-B14F-4D97-AF65-F5344CB8AC3E}">
        <p14:creationId xmlns:p14="http://schemas.microsoft.com/office/powerpoint/2010/main" val="2421994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59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Transitional Housing</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6962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Housing Used to facilitate the movement of homeless individuals and families to permanent housing</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Occupancy up to two years.</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Permitted in multi-family residential zones</a:t>
            </a:r>
          </a:p>
        </p:txBody>
      </p:sp>
    </p:spTree>
    <p:extLst>
      <p:ext uri="{BB962C8B-B14F-4D97-AF65-F5344CB8AC3E}">
        <p14:creationId xmlns:p14="http://schemas.microsoft.com/office/powerpoint/2010/main" val="30457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304800" y="666750"/>
            <a:ext cx="4267200" cy="30469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Homelessness Count</a:t>
            </a:r>
            <a:endParaRPr lang="en-US" sz="2800" dirty="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Every January</a:t>
            </a:r>
          </a:p>
          <a:p>
            <a:pPr marL="1371600" lvl="2" indent="-457200">
              <a:lnSpc>
                <a:spcPct val="150000"/>
              </a:lnSpc>
              <a:buFont typeface="Wingdings" panose="05000000000000000000" pitchFamily="2" charset="2"/>
              <a:buChar char="§"/>
            </a:pPr>
            <a:r>
              <a:rPr lang="en-US" sz="2400" dirty="0" smtClean="0">
                <a:solidFill>
                  <a:schemeClr val="bg1"/>
                </a:solidFill>
                <a:latin typeface="Oswald Regular" panose="02000503000000000000" pitchFamily="2" charset="0"/>
              </a:rPr>
              <a:t>Assistance of City staff, volunteers, and LAHSA</a:t>
            </a:r>
          </a:p>
          <a:p>
            <a:pPr marL="1371600" lvl="2" indent="-457200">
              <a:lnSpc>
                <a:spcPct val="150000"/>
              </a:lnSpc>
              <a:buFont typeface="Wingdings" panose="05000000000000000000" pitchFamily="2" charset="2"/>
              <a:buChar char="§"/>
            </a:pPr>
            <a:r>
              <a:rPr lang="en-US" sz="2400" dirty="0" smtClean="0">
                <a:solidFill>
                  <a:schemeClr val="bg1"/>
                </a:solidFill>
                <a:latin typeface="Oswald Regular" panose="02000503000000000000" pitchFamily="2" charset="0"/>
              </a:rPr>
              <a:t>Spa 3</a:t>
            </a:r>
          </a:p>
        </p:txBody>
      </p:sp>
      <p:pic>
        <p:nvPicPr>
          <p:cNvPr id="7" name="Picture 6"/>
          <p:cNvPicPr/>
          <p:nvPr/>
        </p:nvPicPr>
        <p:blipFill rotWithShape="1">
          <a:blip r:embed="rId3"/>
          <a:srcRect l="18378" t="30557" r="69831" b="29716"/>
          <a:stretch/>
        </p:blipFill>
        <p:spPr bwMode="auto">
          <a:xfrm>
            <a:off x="4867564" y="647700"/>
            <a:ext cx="3829050" cy="3629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17147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Supportive Housing</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6962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Permanent rental housing linked to supportive services designed to enable former homeless to maintain stable housing</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Permitted in multi-family residential zones</a:t>
            </a:r>
          </a:p>
        </p:txBody>
      </p:sp>
    </p:spTree>
    <p:extLst>
      <p:ext uri="{BB962C8B-B14F-4D97-AF65-F5344CB8AC3E}">
        <p14:creationId xmlns:p14="http://schemas.microsoft.com/office/powerpoint/2010/main" val="32435798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“SRO” Housing – Single Room Occupancy</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1"/>
            <a:ext cx="69342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latin typeface="Oswald Regular" panose="02000503000000000000" pitchFamily="2" charset="0"/>
              </a:rPr>
              <a:t>One-room units intended for an individual.</a:t>
            </a:r>
          </a:p>
          <a:p>
            <a:pPr marL="285750" indent="-285750">
              <a:buFont typeface="Arial" panose="020B0604020202020204" pitchFamily="34" charset="0"/>
              <a:buChar char="•"/>
            </a:pPr>
            <a:endParaRPr lang="en-US" sz="24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400" dirty="0" smtClean="0">
                <a:solidFill>
                  <a:schemeClr val="bg1"/>
                </a:solidFill>
                <a:latin typeface="Oswald Regular" panose="02000503000000000000" pitchFamily="2" charset="0"/>
              </a:rPr>
              <a:t>May have shared bathroom or kitchen facilities.</a:t>
            </a:r>
          </a:p>
          <a:p>
            <a:pPr marL="285750" indent="-285750">
              <a:buFont typeface="Arial" panose="020B0604020202020204" pitchFamily="34" charset="0"/>
              <a:buChar char="•"/>
            </a:pPr>
            <a:endParaRPr lang="en-US" sz="24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400" dirty="0" smtClean="0">
                <a:solidFill>
                  <a:schemeClr val="bg1"/>
                </a:solidFill>
                <a:latin typeface="Oswald Regular" panose="02000503000000000000" pitchFamily="2" charset="0"/>
              </a:rPr>
              <a:t>May serve former homeless (supportive housing).</a:t>
            </a:r>
          </a:p>
          <a:p>
            <a:pPr marL="285750" indent="-285750">
              <a:buFont typeface="Arial" panose="020B0604020202020204" pitchFamily="34" charset="0"/>
              <a:buChar char="•"/>
            </a:pPr>
            <a:endParaRPr lang="en-US" sz="24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400" dirty="0" smtClean="0">
                <a:solidFill>
                  <a:schemeClr val="bg1"/>
                </a:solidFill>
                <a:latin typeface="Oswald Regular" panose="02000503000000000000" pitchFamily="2" charset="0"/>
              </a:rPr>
              <a:t>Subject to same requirements as other residential development.</a:t>
            </a:r>
          </a:p>
          <a:p>
            <a:pPr marL="285750" indent="-285750">
              <a:buFont typeface="Arial" panose="020B0604020202020204" pitchFamily="34" charset="0"/>
              <a:buChar char="•"/>
            </a:pPr>
            <a:endParaRPr lang="en-US" sz="2400" dirty="0">
              <a:solidFill>
                <a:schemeClr val="bg1"/>
              </a:solidFill>
              <a:latin typeface="Oswald Regular" panose="02000503000000000000" pitchFamily="2" charset="0"/>
            </a:endParaRPr>
          </a:p>
          <a:p>
            <a:pPr marL="285750" indent="-285750">
              <a:buFont typeface="Arial" panose="020B0604020202020204" pitchFamily="34" charset="0"/>
              <a:buChar char="•"/>
            </a:pPr>
            <a:r>
              <a:rPr lang="en-US" sz="2400" dirty="0" smtClean="0">
                <a:solidFill>
                  <a:schemeClr val="bg1"/>
                </a:solidFill>
                <a:latin typeface="Oswald Regular" panose="02000503000000000000" pitchFamily="2" charset="0"/>
              </a:rPr>
              <a:t>Permitted in Route 66 – CRR subdistrict</a:t>
            </a:r>
          </a:p>
        </p:txBody>
      </p:sp>
    </p:spTree>
    <p:extLst>
      <p:ext uri="{BB962C8B-B14F-4D97-AF65-F5344CB8AC3E}">
        <p14:creationId xmlns:p14="http://schemas.microsoft.com/office/powerpoint/2010/main" val="22985602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62</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Route 66 - CRR</a:t>
            </a: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742950"/>
            <a:ext cx="692586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0473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63</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MEASURE H FUNDING</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954107"/>
          </a:xfrm>
          <a:prstGeom prst="rect">
            <a:avLst/>
          </a:prstGeom>
          <a:noFill/>
        </p:spPr>
        <p:txBody>
          <a:bodyPr wrap="square" rtlCol="0">
            <a:spAutoFit/>
          </a:bodyPr>
          <a:lstStyle/>
          <a:p>
            <a:pPr marL="457200" lvl="2" indent="-285750">
              <a:buFont typeface="Arial" panose="020B0604020202020204" pitchFamily="34" charset="0"/>
              <a:buChar char="•"/>
            </a:pPr>
            <a:r>
              <a:rPr lang="en-US" sz="2800" dirty="0" smtClean="0">
                <a:solidFill>
                  <a:schemeClr val="bg1"/>
                </a:solidFill>
                <a:latin typeface="Oswald Regular" panose="02000503000000000000" pitchFamily="2" charset="0"/>
              </a:rPr>
              <a:t>Measure H Funding for Housing</a:t>
            </a:r>
          </a:p>
          <a:p>
            <a:pPr marL="1085850" lvl="3" indent="-457200">
              <a:buFont typeface="Courier New" panose="02070309020205020404" pitchFamily="49" charset="0"/>
              <a:buChar char="o"/>
            </a:pPr>
            <a:r>
              <a:rPr lang="en-US" sz="2800" dirty="0" smtClean="0">
                <a:solidFill>
                  <a:schemeClr val="bg1"/>
                </a:solidFill>
                <a:latin typeface="Oswald Regular" panose="02000503000000000000" pitchFamily="2" charset="0"/>
              </a:rPr>
              <a:t>Regional Placement vs. City Placement</a:t>
            </a:r>
          </a:p>
        </p:txBody>
      </p:sp>
    </p:spTree>
    <p:extLst>
      <p:ext uri="{BB962C8B-B14F-4D97-AF65-F5344CB8AC3E}">
        <p14:creationId xmlns:p14="http://schemas.microsoft.com/office/powerpoint/2010/main" val="807176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64</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HOMELESS RESOURCES</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22747888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RESOUCES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153888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City Guide</a:t>
            </a:r>
          </a:p>
          <a:p>
            <a:pPr marL="742950" lvl="1"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List of available resources by type and by target population</a:t>
            </a:r>
          </a:p>
        </p:txBody>
      </p:sp>
    </p:spTree>
    <p:extLst>
      <p:ext uri="{BB962C8B-B14F-4D97-AF65-F5344CB8AC3E}">
        <p14:creationId xmlns:p14="http://schemas.microsoft.com/office/powerpoint/2010/main" val="1615450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HOMELESS RESOUCES</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41242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smtClean="0">
                <a:solidFill>
                  <a:schemeClr val="bg1"/>
                </a:solidFill>
                <a:latin typeface="Oswald Regular" panose="02000503000000000000" pitchFamily="2" charset="0"/>
              </a:rPr>
              <a:t>Shepherd’s </a:t>
            </a:r>
            <a:r>
              <a:rPr lang="en-US" sz="2400" dirty="0">
                <a:solidFill>
                  <a:schemeClr val="bg1"/>
                </a:solidFill>
                <a:latin typeface="Oswald Regular" panose="02000503000000000000" pitchFamily="2" charset="0"/>
              </a:rPr>
              <a:t>Pantry</a:t>
            </a:r>
          </a:p>
          <a:p>
            <a:pPr marL="914400" lvl="1" indent="-457200">
              <a:spcAft>
                <a:spcPts val="1200"/>
              </a:spcAft>
              <a:buFont typeface="Courier New" panose="02070309020205020404" pitchFamily="49" charset="0"/>
              <a:buChar char="o"/>
            </a:pPr>
            <a:r>
              <a:rPr lang="en-US" sz="2400" dirty="0">
                <a:solidFill>
                  <a:schemeClr val="bg1"/>
                </a:solidFill>
                <a:latin typeface="Oswald Regular" panose="02000503000000000000" pitchFamily="2" charset="0"/>
              </a:rPr>
              <a:t>Craig </a:t>
            </a:r>
            <a:r>
              <a:rPr lang="en-US" sz="2400" dirty="0" smtClean="0">
                <a:solidFill>
                  <a:schemeClr val="bg1"/>
                </a:solidFill>
                <a:latin typeface="Oswald Regular" panose="02000503000000000000" pitchFamily="2" charset="0"/>
              </a:rPr>
              <a:t>Cerro</a:t>
            </a:r>
          </a:p>
          <a:p>
            <a:pPr marL="285750" indent="-285750">
              <a:spcAft>
                <a:spcPts val="1200"/>
              </a:spcAft>
              <a:buFont typeface="Arial" panose="020B0604020202020204" pitchFamily="34" charset="0"/>
              <a:buChar char="•"/>
            </a:pPr>
            <a:r>
              <a:rPr lang="en-US" sz="2400" dirty="0" smtClean="0">
                <a:solidFill>
                  <a:schemeClr val="bg1"/>
                </a:solidFill>
                <a:latin typeface="Oswald Regular" panose="02000503000000000000" pitchFamily="2" charset="0"/>
              </a:rPr>
              <a:t>Los Angeles Homeless Services Authority (LAHSA)</a:t>
            </a:r>
          </a:p>
          <a:p>
            <a:pPr marL="971550" lvl="1" indent="-514350">
              <a:spcAft>
                <a:spcPts val="1200"/>
              </a:spcAft>
              <a:buFont typeface="Courier New" panose="02070309020205020404" pitchFamily="49" charset="0"/>
              <a:buChar char="o"/>
            </a:pPr>
            <a:r>
              <a:rPr lang="en-US" sz="2400" dirty="0" smtClean="0">
                <a:solidFill>
                  <a:schemeClr val="bg1"/>
                </a:solidFill>
                <a:latin typeface="Oswald Regular" panose="02000503000000000000" pitchFamily="2" charset="0"/>
              </a:rPr>
              <a:t>Elizabeth Heger, Sabrina De Santiago, Daniella Alcedo</a:t>
            </a:r>
          </a:p>
          <a:p>
            <a:pPr marL="285750" indent="-285750">
              <a:spcAft>
                <a:spcPts val="1200"/>
              </a:spcAft>
              <a:buFont typeface="Arial" panose="020B0604020202020204" pitchFamily="34" charset="0"/>
              <a:buChar char="•"/>
            </a:pPr>
            <a:r>
              <a:rPr lang="en-US" sz="2400" dirty="0" smtClean="0">
                <a:solidFill>
                  <a:schemeClr val="bg1"/>
                </a:solidFill>
                <a:latin typeface="Oswald Regular" panose="02000503000000000000" pitchFamily="2" charset="0"/>
              </a:rPr>
              <a:t>Union Station Homeless Services</a:t>
            </a:r>
          </a:p>
          <a:p>
            <a:pPr marL="914400" lvl="1" indent="-457200">
              <a:spcAft>
                <a:spcPts val="1200"/>
              </a:spcAft>
              <a:buFont typeface="Courier New" panose="02070309020205020404" pitchFamily="49" charset="0"/>
              <a:buChar char="o"/>
            </a:pPr>
            <a:r>
              <a:rPr lang="en-US" sz="2400" dirty="0" smtClean="0">
                <a:solidFill>
                  <a:schemeClr val="bg1"/>
                </a:solidFill>
                <a:latin typeface="Oswald Regular" panose="02000503000000000000" pitchFamily="2" charset="0"/>
              </a:rPr>
              <a:t>Maria Lopez, Debbie Mota, Shawn Morrissey</a:t>
            </a:r>
          </a:p>
          <a:p>
            <a:pPr marL="285750" indent="-285750">
              <a:spcAft>
                <a:spcPts val="1200"/>
              </a:spcAft>
              <a:buFont typeface="Arial" panose="020B0604020202020204" pitchFamily="34" charset="0"/>
              <a:buChar char="•"/>
            </a:pPr>
            <a:r>
              <a:rPr lang="en-US" sz="2400" dirty="0" smtClean="0">
                <a:solidFill>
                  <a:schemeClr val="bg1"/>
                </a:solidFill>
                <a:latin typeface="Oswald Regular" panose="02000503000000000000" pitchFamily="2" charset="0"/>
              </a:rPr>
              <a:t>LA County Homeless Initiative</a:t>
            </a:r>
          </a:p>
          <a:p>
            <a:pPr marL="914400" lvl="1" indent="-457200">
              <a:spcAft>
                <a:spcPts val="1200"/>
              </a:spcAft>
              <a:buFont typeface="Courier New" panose="02070309020205020404" pitchFamily="49" charset="0"/>
              <a:buChar char="o"/>
            </a:pPr>
            <a:r>
              <a:rPr lang="en-US" sz="2400" dirty="0" smtClean="0">
                <a:solidFill>
                  <a:schemeClr val="bg1"/>
                </a:solidFill>
                <a:latin typeface="Oswald Regular" panose="02000503000000000000" pitchFamily="2" charset="0"/>
              </a:rPr>
              <a:t>Leticia Colchado</a:t>
            </a:r>
          </a:p>
        </p:txBody>
      </p:sp>
    </p:spTree>
    <p:extLst>
      <p:ext uri="{BB962C8B-B14F-4D97-AF65-F5344CB8AC3E}">
        <p14:creationId xmlns:p14="http://schemas.microsoft.com/office/powerpoint/2010/main" val="4011487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67</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STAFF INVOLVEMENT</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2139119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286232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Community Services</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SGVCOG</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Measure H Grants</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Community Partners</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Community Centers</a:t>
            </a:r>
          </a:p>
        </p:txBody>
      </p:sp>
    </p:spTree>
    <p:extLst>
      <p:ext uri="{BB962C8B-B14F-4D97-AF65-F5344CB8AC3E}">
        <p14:creationId xmlns:p14="http://schemas.microsoft.com/office/powerpoint/2010/main" val="1709588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69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49897" y="590550"/>
            <a:ext cx="7772400" cy="461664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Community Services</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Challenges</a:t>
            </a:r>
          </a:p>
          <a:p>
            <a:pPr marL="1371600" lvl="2" indent="-457200">
              <a:spcAft>
                <a:spcPts val="1200"/>
              </a:spcAft>
              <a:buFont typeface="Wingdings" panose="05000000000000000000" pitchFamily="2" charset="2"/>
              <a:buChar char="§"/>
            </a:pPr>
            <a:r>
              <a:rPr lang="en-US" sz="2800" dirty="0" smtClean="0">
                <a:solidFill>
                  <a:schemeClr val="bg1"/>
                </a:solidFill>
                <a:latin typeface="Oswald Regular" panose="02000503000000000000" pitchFamily="2" charset="0"/>
              </a:rPr>
              <a:t>Staffing levels</a:t>
            </a:r>
          </a:p>
          <a:p>
            <a:pPr marL="1371600" lvl="2" indent="-457200">
              <a:spcAft>
                <a:spcPts val="1200"/>
              </a:spcAft>
              <a:buFont typeface="Wingdings" panose="05000000000000000000" pitchFamily="2" charset="2"/>
              <a:buChar char="§"/>
            </a:pPr>
            <a:r>
              <a:rPr lang="en-US" sz="2800" dirty="0" smtClean="0">
                <a:solidFill>
                  <a:schemeClr val="bg1"/>
                </a:solidFill>
                <a:latin typeface="Oswald Regular" panose="02000503000000000000" pitchFamily="2" charset="0"/>
              </a:rPr>
              <a:t>Funding with strings attached </a:t>
            </a:r>
          </a:p>
          <a:p>
            <a:pPr marL="1371600" lvl="2" indent="-457200">
              <a:spcAft>
                <a:spcPts val="1200"/>
              </a:spcAft>
              <a:buFont typeface="Wingdings" panose="05000000000000000000" pitchFamily="2" charset="2"/>
              <a:buChar char="§"/>
            </a:pPr>
            <a:r>
              <a:rPr lang="en-US" sz="2800" dirty="0" smtClean="0">
                <a:solidFill>
                  <a:schemeClr val="bg1"/>
                </a:solidFill>
                <a:latin typeface="Oswald Regular" panose="02000503000000000000" pitchFamily="2" charset="0"/>
              </a:rPr>
              <a:t>Changing requirements</a:t>
            </a:r>
          </a:p>
          <a:p>
            <a:pPr marL="914400" lvl="1" indent="-457200">
              <a:spcAft>
                <a:spcPts val="1200"/>
              </a:spcAft>
              <a:buFont typeface="Courier New" panose="02070309020205020404" pitchFamily="49" charset="0"/>
              <a:buChar char="o"/>
            </a:pPr>
            <a:r>
              <a:rPr lang="en-US" sz="2800" dirty="0" smtClean="0">
                <a:solidFill>
                  <a:schemeClr val="bg1"/>
                </a:solidFill>
                <a:latin typeface="Oswald Regular" panose="02000503000000000000" pitchFamily="2" charset="0"/>
              </a:rPr>
              <a:t>Opportunities</a:t>
            </a:r>
          </a:p>
          <a:p>
            <a:pPr marL="1428750" lvl="2" indent="-514350">
              <a:spcAft>
                <a:spcPts val="1200"/>
              </a:spcAft>
              <a:buFont typeface="Wingdings" panose="05000000000000000000" pitchFamily="2" charset="2"/>
              <a:buChar char="§"/>
            </a:pPr>
            <a:r>
              <a:rPr lang="en-US" sz="2800" dirty="0" smtClean="0">
                <a:solidFill>
                  <a:schemeClr val="bg1"/>
                </a:solidFill>
                <a:latin typeface="Oswald Regular" panose="02000503000000000000" pitchFamily="2" charset="0"/>
              </a:rPr>
              <a:t>Establish lasting partnerships</a:t>
            </a:r>
          </a:p>
          <a:p>
            <a:pPr marL="1428750" lvl="2" indent="-514350">
              <a:spcAft>
                <a:spcPts val="1200"/>
              </a:spcAft>
              <a:buFont typeface="Wingdings" panose="05000000000000000000" pitchFamily="2" charset="2"/>
              <a:buChar char="§"/>
            </a:pPr>
            <a:r>
              <a:rPr lang="en-US" sz="2800" dirty="0" smtClean="0">
                <a:solidFill>
                  <a:schemeClr val="bg1"/>
                </a:solidFill>
                <a:latin typeface="Oswald Regular" panose="02000503000000000000" pitchFamily="2" charset="0"/>
              </a:rPr>
              <a:t>Better quality of life for all residents</a:t>
            </a:r>
          </a:p>
        </p:txBody>
      </p:sp>
    </p:spTree>
    <p:extLst>
      <p:ext uri="{BB962C8B-B14F-4D97-AF65-F5344CB8AC3E}">
        <p14:creationId xmlns:p14="http://schemas.microsoft.com/office/powerpoint/2010/main" val="4114990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666750"/>
            <a:ext cx="8382000" cy="46166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Homelessness Count</a:t>
            </a:r>
            <a:endParaRPr lang="en-US" sz="2800" dirty="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2017</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220 (202 in cold weather shelter + 18 unsheltered)</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2018</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60 unsheltered</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2019</a:t>
            </a:r>
          </a:p>
          <a:p>
            <a:pPr marL="1371600" lvl="2" indent="-457200">
              <a:lnSpc>
                <a:spcPct val="150000"/>
              </a:lnSpc>
              <a:buFont typeface="Wingdings" panose="05000000000000000000" pitchFamily="2" charset="2"/>
              <a:buChar char="§"/>
            </a:pPr>
            <a:r>
              <a:rPr lang="en-US" sz="2800" dirty="0" smtClean="0">
                <a:solidFill>
                  <a:schemeClr val="bg1"/>
                </a:solidFill>
                <a:latin typeface="Oswald Regular" panose="02000503000000000000" pitchFamily="2" charset="0"/>
              </a:rPr>
              <a:t>65 unsheltered</a:t>
            </a:r>
          </a:p>
        </p:txBody>
      </p:sp>
    </p:spTree>
    <p:extLst>
      <p:ext uri="{BB962C8B-B14F-4D97-AF65-F5344CB8AC3E}">
        <p14:creationId xmlns:p14="http://schemas.microsoft.com/office/powerpoint/2010/main" val="13816243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Police </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Intro and Overview of PD Content – L. Rosales, Police Chief</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Day to Day Operations – M. Egan, Police Captain</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Community Impact Team – R. Lombardi, Police Detective</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Closing Comments – L. Rosales, Police Chief</a:t>
            </a:r>
          </a:p>
        </p:txBody>
      </p:sp>
    </p:spTree>
    <p:extLst>
      <p:ext uri="{BB962C8B-B14F-4D97-AF65-F5344CB8AC3E}">
        <p14:creationId xmlns:p14="http://schemas.microsoft.com/office/powerpoint/2010/main" val="39919556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l">
              <a:spcBef>
                <a:spcPts val="0"/>
              </a:spcBef>
            </a:pPr>
            <a:r>
              <a:rPr lang="en-US" sz="2000" dirty="0">
                <a:solidFill>
                  <a:prstClr val="white"/>
                </a:solidFill>
                <a:latin typeface="Oswald Regular" panose="02000503000000000000" pitchFamily="2" charset="0"/>
                <a:ea typeface="+mn-ea"/>
                <a:cs typeface="+mn-cs"/>
              </a:rPr>
              <a:t>CITY STAFF INVOLVEMENT </a:t>
            </a:r>
            <a:br>
              <a:rPr lang="en-US" sz="2000" dirty="0">
                <a:solidFill>
                  <a:prstClr val="white"/>
                </a:solidFill>
                <a:latin typeface="Oswald Regular" panose="02000503000000000000" pitchFamily="2" charset="0"/>
                <a:ea typeface="+mn-ea"/>
                <a:cs typeface="+mn-cs"/>
              </a:rPr>
            </a:br>
            <a:endParaRPr lang="en-US" dirty="0"/>
          </a:p>
        </p:txBody>
      </p:sp>
      <p:sp>
        <p:nvSpPr>
          <p:cNvPr id="3" name="Content Placeholder 2"/>
          <p:cNvSpPr>
            <a:spLocks noGrp="1"/>
          </p:cNvSpPr>
          <p:nvPr>
            <p:ph idx="1"/>
          </p:nvPr>
        </p:nvSpPr>
        <p:spPr>
          <a:xfrm>
            <a:off x="457200" y="742950"/>
            <a:ext cx="8229600" cy="4190999"/>
          </a:xfrm>
        </p:spPr>
        <p:txBody>
          <a:bodyPr>
            <a:normAutofit fontScale="85000" lnSpcReduction="20000"/>
          </a:bodyPr>
          <a:lstStyle/>
          <a:p>
            <a:pPr marL="285750" lvl="0" indent="-285750">
              <a:spcBef>
                <a:spcPts val="0"/>
              </a:spcBef>
            </a:pPr>
            <a:r>
              <a:rPr lang="en-US" sz="2800" dirty="0">
                <a:solidFill>
                  <a:prstClr val="white"/>
                </a:solidFill>
                <a:latin typeface="Oswald Regular" panose="02000503000000000000" pitchFamily="2" charset="0"/>
              </a:rPr>
              <a:t>Police </a:t>
            </a:r>
          </a:p>
          <a:p>
            <a:pPr marL="914400" lvl="1" indent="-457200">
              <a:spcBef>
                <a:spcPts val="0"/>
              </a:spcBef>
              <a:buFont typeface="Courier New" panose="02070309020205020404" pitchFamily="49" charset="0"/>
              <a:buChar char="o"/>
            </a:pPr>
            <a:r>
              <a:rPr lang="en-US" sz="3300" dirty="0" smtClean="0">
                <a:solidFill>
                  <a:prstClr val="white"/>
                </a:solidFill>
                <a:latin typeface="Oswald Regular" panose="02000503000000000000" pitchFamily="2" charset="0"/>
              </a:rPr>
              <a:t>Day </a:t>
            </a:r>
            <a:r>
              <a:rPr lang="en-US" sz="3300" dirty="0">
                <a:solidFill>
                  <a:prstClr val="white"/>
                </a:solidFill>
                <a:latin typeface="Oswald Regular" panose="02000503000000000000" pitchFamily="2" charset="0"/>
              </a:rPr>
              <a:t>to Day Operations – M. Egan, Police </a:t>
            </a:r>
            <a:r>
              <a:rPr lang="en-US" sz="3300" dirty="0" smtClean="0">
                <a:solidFill>
                  <a:prstClr val="white"/>
                </a:solidFill>
                <a:latin typeface="Oswald Regular" panose="02000503000000000000" pitchFamily="2" charset="0"/>
              </a:rPr>
              <a:t>Captain</a:t>
            </a: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Encampment procedures</a:t>
            </a: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Clean-up vs. enforcement</a:t>
            </a:r>
          </a:p>
          <a:p>
            <a:pPr marL="971550" lvl="1" indent="-457200">
              <a:spcBef>
                <a:spcPts val="0"/>
              </a:spcBef>
              <a:buFont typeface="Courier New" panose="02070309020205020404" pitchFamily="49" charset="0"/>
              <a:buChar char="o"/>
            </a:pPr>
            <a:r>
              <a:rPr lang="en-US" sz="3300" dirty="0" smtClean="0">
                <a:solidFill>
                  <a:prstClr val="white"/>
                </a:solidFill>
                <a:latin typeface="Oswald Regular" panose="02000503000000000000" pitchFamily="2" charset="0"/>
              </a:rPr>
              <a:t>Programs</a:t>
            </a: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HALO</a:t>
            </a:r>
            <a:endParaRPr lang="en-US" sz="3300" dirty="0">
              <a:solidFill>
                <a:prstClr val="white"/>
              </a:solidFill>
              <a:latin typeface="Oswald Regular" panose="02000503000000000000" pitchFamily="2" charset="0"/>
            </a:endParaRP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HOST</a:t>
            </a:r>
          </a:p>
          <a:p>
            <a:pPr marL="971550" lvl="1" indent="-457200">
              <a:spcBef>
                <a:spcPts val="0"/>
              </a:spcBef>
              <a:buFont typeface="Courier New" panose="02070309020205020404" pitchFamily="49" charset="0"/>
              <a:buChar char="o"/>
            </a:pPr>
            <a:r>
              <a:rPr lang="en-US" sz="3300" dirty="0" smtClean="0">
                <a:solidFill>
                  <a:prstClr val="white"/>
                </a:solidFill>
                <a:latin typeface="Oswald Regular" panose="02000503000000000000" pitchFamily="2" charset="0"/>
              </a:rPr>
              <a:t>Challenges</a:t>
            </a: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Balance call activity with added homeless call activity</a:t>
            </a:r>
          </a:p>
          <a:p>
            <a:pPr lvl="2">
              <a:spcBef>
                <a:spcPts val="0"/>
              </a:spcBef>
              <a:buFont typeface="Wingdings" panose="05000000000000000000" pitchFamily="2" charset="2"/>
              <a:buChar char="§"/>
            </a:pPr>
            <a:r>
              <a:rPr lang="en-US" sz="3300" dirty="0" smtClean="0">
                <a:solidFill>
                  <a:prstClr val="white"/>
                </a:solidFill>
                <a:latin typeface="Oswald Regular" panose="02000503000000000000" pitchFamily="2" charset="0"/>
              </a:rPr>
              <a:t>Calls for service</a:t>
            </a:r>
          </a:p>
        </p:txBody>
      </p:sp>
      <p:sp>
        <p:nvSpPr>
          <p:cNvPr id="4" name="Slide Number Placeholder 3"/>
          <p:cNvSpPr>
            <a:spLocks noGrp="1"/>
          </p:cNvSpPr>
          <p:nvPr>
            <p:ph type="sldNum" sz="quarter" idx="12"/>
          </p:nvPr>
        </p:nvSpPr>
        <p:spPr/>
        <p:txBody>
          <a:bodyPr/>
          <a:lstStyle/>
          <a:p>
            <a:fld id="{CC2A0FA2-AAEB-48B7-A782-4DEB54632334}" type="slidenum">
              <a:rPr lang="en-US" smtClean="0"/>
              <a:t>71</a:t>
            </a:fld>
            <a:endParaRPr lang="en-US" dirty="0"/>
          </a:p>
        </p:txBody>
      </p:sp>
    </p:spTree>
    <p:extLst>
      <p:ext uri="{BB962C8B-B14F-4D97-AF65-F5344CB8AC3E}">
        <p14:creationId xmlns:p14="http://schemas.microsoft.com/office/powerpoint/2010/main" val="33198824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1800" dirty="0">
                <a:solidFill>
                  <a:prstClr val="white"/>
                </a:solidFill>
                <a:latin typeface="Oswald Regular" panose="02000503000000000000" pitchFamily="2" charset="0"/>
              </a:rPr>
              <a:t>CITY STAFF INVOLVEMENT</a:t>
            </a:r>
            <a:endParaRPr lang="en-US" dirty="0"/>
          </a:p>
        </p:txBody>
      </p:sp>
      <p:sp>
        <p:nvSpPr>
          <p:cNvPr id="3" name="Content Placeholder 2"/>
          <p:cNvSpPr>
            <a:spLocks noGrp="1"/>
          </p:cNvSpPr>
          <p:nvPr>
            <p:ph idx="1"/>
          </p:nvPr>
        </p:nvSpPr>
        <p:spPr/>
        <p:txBody>
          <a:bodyPr/>
          <a:lstStyle/>
          <a:p>
            <a:pPr marL="285750" lvl="0" indent="-285750">
              <a:spcBef>
                <a:spcPts val="0"/>
              </a:spcBef>
            </a:pPr>
            <a:r>
              <a:rPr lang="en-US" sz="2800" dirty="0">
                <a:solidFill>
                  <a:prstClr val="white"/>
                </a:solidFill>
                <a:latin typeface="Oswald Regular" panose="02000503000000000000" pitchFamily="2" charset="0"/>
              </a:rPr>
              <a:t>Police </a:t>
            </a:r>
          </a:p>
          <a:p>
            <a:pPr marL="914400" lvl="1" indent="-457200">
              <a:spcBef>
                <a:spcPts val="0"/>
              </a:spcBef>
              <a:buFont typeface="Courier New" panose="02070309020205020404" pitchFamily="49" charset="0"/>
              <a:buChar char="o"/>
            </a:pPr>
            <a:r>
              <a:rPr lang="en-US" dirty="0" smtClean="0">
                <a:solidFill>
                  <a:prstClr val="white"/>
                </a:solidFill>
                <a:latin typeface="Oswald Regular" panose="02000503000000000000" pitchFamily="2" charset="0"/>
              </a:rPr>
              <a:t>Community </a:t>
            </a:r>
            <a:r>
              <a:rPr lang="en-US" dirty="0">
                <a:solidFill>
                  <a:prstClr val="white"/>
                </a:solidFill>
                <a:latin typeface="Oswald Regular" panose="02000503000000000000" pitchFamily="2" charset="0"/>
              </a:rPr>
              <a:t>Impact Team – </a:t>
            </a:r>
            <a:r>
              <a:rPr lang="en-US" sz="2400" dirty="0">
                <a:solidFill>
                  <a:prstClr val="white"/>
                </a:solidFill>
                <a:latin typeface="Oswald Regular" panose="02000503000000000000" pitchFamily="2" charset="0"/>
              </a:rPr>
              <a:t>R. Lombardi, Police </a:t>
            </a:r>
            <a:r>
              <a:rPr lang="en-US" sz="2400" dirty="0" smtClean="0">
                <a:solidFill>
                  <a:prstClr val="white"/>
                </a:solidFill>
                <a:latin typeface="Oswald Regular" panose="02000503000000000000" pitchFamily="2" charset="0"/>
              </a:rPr>
              <a:t>Detective</a:t>
            </a:r>
          </a:p>
          <a:p>
            <a:pPr marL="1314450" lvl="2" indent="-457200">
              <a:spcBef>
                <a:spcPts val="0"/>
              </a:spcBef>
              <a:buFont typeface="Wingdings" panose="05000000000000000000" pitchFamily="2" charset="2"/>
              <a:buChar char="§"/>
            </a:pPr>
            <a:r>
              <a:rPr lang="en-US" dirty="0" smtClean="0">
                <a:solidFill>
                  <a:prstClr val="white"/>
                </a:solidFill>
                <a:latin typeface="Oswald Regular" panose="02000503000000000000" pitchFamily="2" charset="0"/>
              </a:rPr>
              <a:t>Roles and responsibilities</a:t>
            </a:r>
          </a:p>
          <a:p>
            <a:pPr marL="914400" lvl="1" indent="-457200">
              <a:spcBef>
                <a:spcPts val="0"/>
              </a:spcBef>
              <a:buFont typeface="Courier New" panose="02070309020205020404" pitchFamily="49" charset="0"/>
              <a:buChar char="o"/>
            </a:pPr>
            <a:r>
              <a:rPr lang="en-US" dirty="0" smtClean="0">
                <a:solidFill>
                  <a:prstClr val="white"/>
                </a:solidFill>
                <a:latin typeface="Oswald Regular" panose="02000503000000000000" pitchFamily="2" charset="0"/>
              </a:rPr>
              <a:t>Trespassing </a:t>
            </a:r>
          </a:p>
          <a:p>
            <a:pPr marL="914400" lvl="1" indent="-457200">
              <a:spcBef>
                <a:spcPts val="0"/>
              </a:spcBef>
              <a:buFont typeface="Courier New" panose="02070309020205020404" pitchFamily="49" charset="0"/>
              <a:buChar char="o"/>
            </a:pPr>
            <a:r>
              <a:rPr lang="en-US" dirty="0" smtClean="0">
                <a:solidFill>
                  <a:prstClr val="white"/>
                </a:solidFill>
                <a:latin typeface="Oswald Regular" panose="02000503000000000000" pitchFamily="2" charset="0"/>
              </a:rPr>
              <a:t>Challenges</a:t>
            </a:r>
          </a:p>
        </p:txBody>
      </p:sp>
      <p:sp>
        <p:nvSpPr>
          <p:cNvPr id="4" name="Slide Number Placeholder 3"/>
          <p:cNvSpPr>
            <a:spLocks noGrp="1"/>
          </p:cNvSpPr>
          <p:nvPr>
            <p:ph type="sldNum" sz="quarter" idx="12"/>
          </p:nvPr>
        </p:nvSpPr>
        <p:spPr/>
        <p:txBody>
          <a:bodyPr/>
          <a:lstStyle/>
          <a:p>
            <a:fld id="{CC2A0FA2-AAEB-48B7-A782-4DEB54632334}" type="slidenum">
              <a:rPr lang="en-US" smtClean="0"/>
              <a:t>72</a:t>
            </a:fld>
            <a:endParaRPr lang="en-US" dirty="0"/>
          </a:p>
        </p:txBody>
      </p:sp>
    </p:spTree>
    <p:extLst>
      <p:ext uri="{BB962C8B-B14F-4D97-AF65-F5344CB8AC3E}">
        <p14:creationId xmlns:p14="http://schemas.microsoft.com/office/powerpoint/2010/main" val="30256737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1800" dirty="0">
                <a:solidFill>
                  <a:prstClr val="white"/>
                </a:solidFill>
                <a:latin typeface="Oswald Regular" panose="02000503000000000000" pitchFamily="2" charset="0"/>
              </a:rPr>
              <a:t>CITY STAFF INVOLVEMENT</a:t>
            </a:r>
            <a:endParaRPr lang="en-US" dirty="0"/>
          </a:p>
        </p:txBody>
      </p:sp>
      <p:sp>
        <p:nvSpPr>
          <p:cNvPr id="3" name="Content Placeholder 2"/>
          <p:cNvSpPr>
            <a:spLocks noGrp="1"/>
          </p:cNvSpPr>
          <p:nvPr>
            <p:ph idx="1"/>
          </p:nvPr>
        </p:nvSpPr>
        <p:spPr>
          <a:xfrm>
            <a:off x="457200" y="971550"/>
            <a:ext cx="8229600" cy="3623073"/>
          </a:xfrm>
        </p:spPr>
        <p:txBody>
          <a:bodyPr>
            <a:normAutofit lnSpcReduction="10000"/>
          </a:bodyPr>
          <a:lstStyle/>
          <a:p>
            <a:pPr marL="285750" lvl="0" indent="-285750">
              <a:spcBef>
                <a:spcPts val="0"/>
              </a:spcBef>
            </a:pPr>
            <a:r>
              <a:rPr lang="en-US" sz="2800" dirty="0">
                <a:solidFill>
                  <a:prstClr val="white"/>
                </a:solidFill>
                <a:latin typeface="Oswald Regular" panose="02000503000000000000" pitchFamily="2" charset="0"/>
              </a:rPr>
              <a:t>Police </a:t>
            </a:r>
          </a:p>
          <a:p>
            <a:pPr marL="914400" lvl="1" indent="-457200">
              <a:spcBef>
                <a:spcPts val="0"/>
              </a:spcBef>
              <a:buFont typeface="Courier New" panose="02070309020205020404" pitchFamily="49" charset="0"/>
              <a:buChar char="o"/>
            </a:pPr>
            <a:r>
              <a:rPr lang="en-US" dirty="0" smtClean="0">
                <a:solidFill>
                  <a:prstClr val="white"/>
                </a:solidFill>
                <a:latin typeface="Oswald Regular" panose="02000503000000000000" pitchFamily="2" charset="0"/>
              </a:rPr>
              <a:t>Closing </a:t>
            </a:r>
            <a:r>
              <a:rPr lang="en-US" dirty="0">
                <a:solidFill>
                  <a:prstClr val="white"/>
                </a:solidFill>
                <a:latin typeface="Oswald Regular" panose="02000503000000000000" pitchFamily="2" charset="0"/>
              </a:rPr>
              <a:t>Comments – L. Rosales, Police Chief</a:t>
            </a:r>
          </a:p>
          <a:p>
            <a:pPr lvl="2">
              <a:spcBef>
                <a:spcPts val="0"/>
              </a:spcBef>
              <a:buFont typeface="Wingdings" panose="05000000000000000000" pitchFamily="2" charset="2"/>
              <a:buChar char="§"/>
            </a:pPr>
            <a:r>
              <a:rPr lang="en-US" sz="2800" dirty="0" smtClean="0">
                <a:solidFill>
                  <a:prstClr val="white"/>
                </a:solidFill>
                <a:latin typeface="Oswald Regular" panose="02000503000000000000" pitchFamily="2" charset="0"/>
              </a:rPr>
              <a:t>Challenges</a:t>
            </a:r>
          </a:p>
          <a:p>
            <a:pPr lvl="3">
              <a:spcBef>
                <a:spcPts val="0"/>
              </a:spcBef>
              <a:buFont typeface="Wingdings" panose="05000000000000000000" pitchFamily="2" charset="2"/>
              <a:buChar char="Ø"/>
            </a:pPr>
            <a:r>
              <a:rPr lang="en-US" sz="2800" dirty="0" smtClean="0">
                <a:solidFill>
                  <a:prstClr val="white"/>
                </a:solidFill>
                <a:latin typeface="Oswald Regular" panose="02000503000000000000" pitchFamily="2" charset="0"/>
              </a:rPr>
              <a:t>Limited allowable remedies</a:t>
            </a:r>
          </a:p>
          <a:p>
            <a:pPr lvl="3">
              <a:spcBef>
                <a:spcPts val="0"/>
              </a:spcBef>
              <a:buFont typeface="Wingdings" panose="05000000000000000000" pitchFamily="2" charset="2"/>
              <a:buChar char="Ø"/>
            </a:pPr>
            <a:r>
              <a:rPr lang="en-US" sz="2800" dirty="0" smtClean="0">
                <a:solidFill>
                  <a:prstClr val="white"/>
                </a:solidFill>
                <a:latin typeface="Oswald Regular" panose="02000503000000000000" pitchFamily="2" charset="0"/>
              </a:rPr>
              <a:t>Community care</a:t>
            </a:r>
          </a:p>
          <a:p>
            <a:pPr lvl="3">
              <a:spcBef>
                <a:spcPts val="0"/>
              </a:spcBef>
              <a:buFont typeface="Wingdings" panose="05000000000000000000" pitchFamily="2" charset="2"/>
              <a:buChar char="Ø"/>
            </a:pPr>
            <a:r>
              <a:rPr lang="en-US" sz="2800" dirty="0" smtClean="0">
                <a:solidFill>
                  <a:prstClr val="white"/>
                </a:solidFill>
                <a:latin typeface="Oswald Regular" panose="02000503000000000000" pitchFamily="2" charset="0"/>
              </a:rPr>
              <a:t>Fiscal/staffing</a:t>
            </a:r>
            <a:endParaRPr lang="en-US" sz="2800" dirty="0">
              <a:solidFill>
                <a:prstClr val="white"/>
              </a:solidFill>
              <a:latin typeface="Oswald Regular" panose="02000503000000000000" pitchFamily="2" charset="0"/>
            </a:endParaRPr>
          </a:p>
          <a:p>
            <a:pPr lvl="2">
              <a:spcBef>
                <a:spcPts val="0"/>
              </a:spcBef>
              <a:buFont typeface="Wingdings" panose="05000000000000000000" pitchFamily="2" charset="2"/>
              <a:buChar char="§"/>
            </a:pPr>
            <a:r>
              <a:rPr lang="en-US" sz="2800" dirty="0" smtClean="0">
                <a:solidFill>
                  <a:prstClr val="white"/>
                </a:solidFill>
                <a:latin typeface="Oswald Regular" panose="02000503000000000000" pitchFamily="2" charset="0"/>
              </a:rPr>
              <a:t>Opportunities</a:t>
            </a:r>
          </a:p>
          <a:p>
            <a:pPr lvl="3">
              <a:spcBef>
                <a:spcPts val="0"/>
              </a:spcBef>
              <a:buFont typeface="Wingdings" panose="05000000000000000000" pitchFamily="2" charset="2"/>
              <a:buChar char="Ø"/>
            </a:pPr>
            <a:r>
              <a:rPr lang="en-US" sz="2800" dirty="0" smtClean="0">
                <a:solidFill>
                  <a:prstClr val="white"/>
                </a:solidFill>
                <a:latin typeface="Oswald Regular" panose="02000503000000000000" pitchFamily="2" charset="0"/>
              </a:rPr>
              <a:t>Education: e.g. website</a:t>
            </a:r>
          </a:p>
          <a:p>
            <a:pPr lvl="3">
              <a:spcBef>
                <a:spcPts val="0"/>
              </a:spcBef>
              <a:buFont typeface="Wingdings" panose="05000000000000000000" pitchFamily="2" charset="2"/>
              <a:buChar char="Ø"/>
            </a:pPr>
            <a:r>
              <a:rPr lang="en-US" sz="2800" dirty="0" smtClean="0">
                <a:solidFill>
                  <a:prstClr val="white"/>
                </a:solidFill>
                <a:latin typeface="Oswald Regular" panose="02000503000000000000" pitchFamily="2" charset="0"/>
              </a:rPr>
              <a:t>Community Policing</a:t>
            </a:r>
            <a:endParaRPr lang="en-US" sz="2800" dirty="0">
              <a:solidFill>
                <a:prstClr val="white"/>
              </a:solidFill>
              <a:latin typeface="Oswald Regular" panose="02000503000000000000" pitchFamily="2" charset="0"/>
            </a:endParaRPr>
          </a:p>
        </p:txBody>
      </p:sp>
      <p:sp>
        <p:nvSpPr>
          <p:cNvPr id="4" name="Slide Number Placeholder 3"/>
          <p:cNvSpPr>
            <a:spLocks noGrp="1"/>
          </p:cNvSpPr>
          <p:nvPr>
            <p:ph type="sldNum" sz="quarter" idx="12"/>
          </p:nvPr>
        </p:nvSpPr>
        <p:spPr/>
        <p:txBody>
          <a:bodyPr/>
          <a:lstStyle/>
          <a:p>
            <a:fld id="{CC2A0FA2-AAEB-48B7-A782-4DEB54632334}" type="slidenum">
              <a:rPr lang="en-US" smtClean="0"/>
              <a:t>73</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08559"/>
            <a:ext cx="1905000" cy="143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421" y="3246888"/>
            <a:ext cx="1968357" cy="147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6540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 – Janet Stone, Library Director</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Free </a:t>
            </a:r>
            <a:r>
              <a:rPr lang="en-US" sz="2800" dirty="0">
                <a:solidFill>
                  <a:schemeClr val="bg1"/>
                </a:solidFill>
                <a:latin typeface="Oswald Regular" panose="02000503000000000000" pitchFamily="2" charset="0"/>
              </a:rPr>
              <a:t>access to the world of </a:t>
            </a:r>
            <a:r>
              <a:rPr lang="en-US" sz="2800" dirty="0" smtClean="0">
                <a:solidFill>
                  <a:schemeClr val="bg1"/>
                </a:solidFill>
                <a:latin typeface="Oswald Regular" panose="02000503000000000000" pitchFamily="2" charset="0"/>
              </a:rPr>
              <a:t>ideas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Equitable, unabridged, welcoming</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Standards based on safety and preventing impedance</a:t>
            </a:r>
          </a:p>
          <a:p>
            <a:pPr marL="742950" lvl="1" indent="-285750">
              <a:buFont typeface="Arial" panose="020B0604020202020204" pitchFamily="34" charset="0"/>
              <a:buChar char="•"/>
            </a:pP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12366926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Facility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Shelter, power, restrooms, water, climate control, information access, intentional philosophy of dignity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Sanitation</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Physical accessibility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Security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Behavioral expectations</a:t>
            </a:r>
          </a:p>
          <a:p>
            <a:pPr marL="742950" lvl="1" indent="-285750">
              <a:buFont typeface="Arial" panose="020B0604020202020204" pitchFamily="34" charset="0"/>
              <a:buChar char="•"/>
            </a:pP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8968907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Staff interactions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Rapidly evolving population</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Different dependence on resources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Heightened consequence of unmet needs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Hazards, impedance, and aesthetics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Direct impact; customer impact</a:t>
            </a:r>
          </a:p>
        </p:txBody>
      </p:sp>
    </p:spTree>
    <p:extLst>
      <p:ext uri="{BB962C8B-B14F-4D97-AF65-F5344CB8AC3E}">
        <p14:creationId xmlns:p14="http://schemas.microsoft.com/office/powerpoint/2010/main" val="1652108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77</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Challenges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Balance, change, visibility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Building architecture and sanitation</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Access to critical areas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Clarity of general security environment</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Environmental design &amp; impact</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Electricity, seating, lighting, etc.</a:t>
            </a:r>
          </a:p>
        </p:txBody>
      </p:sp>
    </p:spTree>
    <p:extLst>
      <p:ext uri="{BB962C8B-B14F-4D97-AF65-F5344CB8AC3E}">
        <p14:creationId xmlns:p14="http://schemas.microsoft.com/office/powerpoint/2010/main" val="33587249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Challenges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Unfamiliarity</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Aesthetics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Categorization</a:t>
            </a:r>
          </a:p>
          <a:p>
            <a:pPr lvl="1"/>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42741948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79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Library</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Opportunities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Day space</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Self-help resource center</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Trained-staff referral or resource center</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Long-time traditions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Equity, confidentiality, trust</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Connection</a:t>
            </a:r>
            <a:endParaRPr lang="en-US" sz="2800"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3608674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76200" y="666750"/>
            <a:ext cx="4427838"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Homelessness Count - 2019</a:t>
            </a:r>
            <a:endParaRPr lang="en-US" sz="2800" dirty="0">
              <a:solidFill>
                <a:schemeClr val="bg1"/>
              </a:solidFill>
              <a:latin typeface="Oswald Regular" panose="02000503000000000000" pitchFamily="2" charset="0"/>
            </a:endParaRP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Estimates based on regional statistics</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We need better data to make more informed decisions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352550"/>
            <a:ext cx="4883105"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7297059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City Manager’s Office</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Daily operations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Increasing e-mails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Increased calls </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More daily interactions </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Constant communication with partners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Research on solutions</a:t>
            </a:r>
          </a:p>
          <a:p>
            <a:pPr marL="1371600" lvl="2" indent="-457200">
              <a:buFont typeface="Wingdings" panose="05000000000000000000" pitchFamily="2" charset="2"/>
              <a:buChar char="§"/>
            </a:pP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8774592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City Manager’s Office</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Challenges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Social media</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Emotional topic</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Changing guidelines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Fiscal impacts</a:t>
            </a:r>
            <a:endParaRPr lang="en-US" sz="28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Opportunities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Education</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Engaged Community</a:t>
            </a:r>
          </a:p>
        </p:txBody>
      </p:sp>
    </p:spTree>
    <p:extLst>
      <p:ext uri="{BB962C8B-B14F-4D97-AF65-F5344CB8AC3E}">
        <p14:creationId xmlns:p14="http://schemas.microsoft.com/office/powerpoint/2010/main" val="12097104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82</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COMMUNITY INVOLVEMENT</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37473411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83</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CITY STAFF INVOLVEMENT </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2950"/>
            <a:ext cx="7772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How can you get involved?</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Volunteer</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Donate</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Make your voice heard</a:t>
            </a:r>
          </a:p>
          <a:p>
            <a:pPr marL="1371600" lvl="2" indent="-457200">
              <a:buFont typeface="Wingdings" panose="05000000000000000000" pitchFamily="2" charset="2"/>
              <a:buChar char="§"/>
            </a:pPr>
            <a:r>
              <a:rPr lang="en-US" sz="2800" dirty="0">
                <a:solidFill>
                  <a:schemeClr val="bg1"/>
                </a:solidFill>
                <a:latin typeface="Oswald Regular" panose="02000503000000000000" pitchFamily="2" charset="0"/>
              </a:rPr>
              <a:t>H</a:t>
            </a:r>
            <a:r>
              <a:rPr lang="en-US" sz="2800" dirty="0" smtClean="0">
                <a:solidFill>
                  <a:schemeClr val="bg1"/>
                </a:solidFill>
                <a:latin typeface="Oswald Regular" panose="02000503000000000000" pitchFamily="2" charset="0"/>
              </a:rPr>
              <a:t>omelessness@CityofGlendora.org</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(626) 852-5200</a:t>
            </a:r>
          </a:p>
        </p:txBody>
      </p:sp>
    </p:spTree>
    <p:extLst>
      <p:ext uri="{BB962C8B-B14F-4D97-AF65-F5344CB8AC3E}">
        <p14:creationId xmlns:p14="http://schemas.microsoft.com/office/powerpoint/2010/main" val="28533503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84</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COMMUNITY INVOLVEMENT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Who/when should I call for questions/concerns?</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Community Services Department</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General homelessness questions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Services for homeless individuals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Get Involved</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Homelessness@CityofGlendora.org</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(626) 852-5200</a:t>
            </a:r>
          </a:p>
        </p:txBody>
      </p:sp>
    </p:spTree>
    <p:extLst>
      <p:ext uri="{BB962C8B-B14F-4D97-AF65-F5344CB8AC3E}">
        <p14:creationId xmlns:p14="http://schemas.microsoft.com/office/powerpoint/2010/main" val="42461304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85</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COMMUNITY INVOLVEMENT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Who/when should I call for questions/concerns?</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Police Department</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Emergencies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Call 9-1-1</a:t>
            </a:r>
          </a:p>
          <a:p>
            <a:pPr marL="1428750" lvl="2" indent="-514350">
              <a:buFont typeface="Wingdings" panose="05000000000000000000" pitchFamily="2" charset="2"/>
              <a:buChar char="§"/>
            </a:pPr>
            <a:r>
              <a:rPr lang="en-US" sz="2800" dirty="0" smtClean="0">
                <a:solidFill>
                  <a:schemeClr val="bg1"/>
                </a:solidFill>
                <a:latin typeface="Oswald Regular" panose="02000503000000000000" pitchFamily="2" charset="0"/>
              </a:rPr>
              <a:t>Trespassing</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(626) 914-8250</a:t>
            </a:r>
          </a:p>
        </p:txBody>
      </p:sp>
    </p:spTree>
    <p:extLst>
      <p:ext uri="{BB962C8B-B14F-4D97-AF65-F5344CB8AC3E}">
        <p14:creationId xmlns:p14="http://schemas.microsoft.com/office/powerpoint/2010/main" val="255199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86</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COMMUNITY INVOLVEMENT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Who/when should I call for questions/concerns?</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Park and Ride</a:t>
            </a:r>
          </a:p>
          <a:p>
            <a:pPr marL="1428750" lvl="2" indent="-514350">
              <a:buFont typeface="Wingdings" panose="05000000000000000000" pitchFamily="2" charset="2"/>
              <a:buChar char="§"/>
            </a:pPr>
            <a:r>
              <a:rPr lang="en-US" sz="2800" dirty="0" smtClean="0">
                <a:solidFill>
                  <a:schemeClr val="bg1"/>
                </a:solidFill>
                <a:latin typeface="Oswald Regular" panose="02000503000000000000" pitchFamily="2" charset="0"/>
              </a:rPr>
              <a:t>Public Safety and Enforcement Issues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Highway Patrol</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(626) 338-1164</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(323) 259-3200</a:t>
            </a:r>
          </a:p>
          <a:p>
            <a:pPr marL="1428750" lvl="2" indent="-514350">
              <a:buFont typeface="Wingdings" panose="05000000000000000000" pitchFamily="2" charset="2"/>
              <a:buChar char="§"/>
            </a:pPr>
            <a:r>
              <a:rPr lang="en-US" sz="2800" dirty="0" smtClean="0">
                <a:solidFill>
                  <a:schemeClr val="bg1"/>
                </a:solidFill>
                <a:latin typeface="Oswald Regular" panose="02000503000000000000" pitchFamily="2" charset="0"/>
              </a:rPr>
              <a:t>Maintenance Issues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CalTrans</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(213) 897-3656</a:t>
            </a:r>
          </a:p>
        </p:txBody>
      </p:sp>
    </p:spTree>
    <p:extLst>
      <p:ext uri="{BB962C8B-B14F-4D97-AF65-F5344CB8AC3E}">
        <p14:creationId xmlns:p14="http://schemas.microsoft.com/office/powerpoint/2010/main" val="28112332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87</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COMMUNITY INVOLVEMENT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748253"/>
            <a:ext cx="77724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Who/when should I call for questions/concerns?</a:t>
            </a:r>
          </a:p>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Railroad</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Public Safety and Enforcement Issues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LA County Sheriff Transportation Bureau</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(323) 563-5000</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Maintenance Issues</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Metro </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(888) 446-9721</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Gold Line Construction Authority</a:t>
            </a:r>
          </a:p>
          <a:p>
            <a:pPr marL="2286000" lvl="4" indent="-457200">
              <a:buFont typeface="Wingdings" panose="05000000000000000000" pitchFamily="2" charset="2"/>
              <a:buChar char="Ø"/>
            </a:pPr>
            <a:r>
              <a:rPr lang="en-US" sz="2800" dirty="0" smtClean="0">
                <a:solidFill>
                  <a:schemeClr val="bg1"/>
                </a:solidFill>
                <a:latin typeface="Oswald Regular" panose="02000503000000000000" pitchFamily="2" charset="0"/>
              </a:rPr>
              <a:t>(626) 471-9050</a:t>
            </a:r>
          </a:p>
          <a:p>
            <a:pPr marL="1828800" lvl="3" indent="-457200">
              <a:buFont typeface="Wingdings" panose="05000000000000000000" pitchFamily="2" charset="2"/>
              <a:buChar char="§"/>
            </a:pPr>
            <a:endParaRPr lang="en-US" sz="2800"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3239717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88</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COMMUNITY INVOLVEMENT</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2246769"/>
          </a:xfrm>
          <a:prstGeom prst="rect">
            <a:avLst/>
          </a:prstGeom>
          <a:noFill/>
        </p:spPr>
        <p:txBody>
          <a:bodyPr wrap="square" rtlCol="0">
            <a:spAutoFit/>
          </a:bodyPr>
          <a:lstStyle/>
          <a:p>
            <a:pPr marL="914400" lvl="1" indent="-457200">
              <a:buFont typeface="Courier New" panose="02070309020205020404" pitchFamily="49" charset="0"/>
              <a:buChar char="o"/>
            </a:pPr>
            <a:r>
              <a:rPr lang="en-US" sz="2800" dirty="0" smtClean="0">
                <a:solidFill>
                  <a:schemeClr val="bg1"/>
                </a:solidFill>
                <a:latin typeface="Oswald Regular" panose="02000503000000000000" pitchFamily="2" charset="0"/>
              </a:rPr>
              <a:t>Animals</a:t>
            </a:r>
          </a:p>
          <a:p>
            <a:pPr marL="1371600" lvl="2" indent="-457200">
              <a:buFont typeface="Wingdings" panose="05000000000000000000" pitchFamily="2" charset="2"/>
              <a:buChar char="§"/>
            </a:pPr>
            <a:r>
              <a:rPr lang="en-US" sz="2800" dirty="0" smtClean="0">
                <a:solidFill>
                  <a:schemeClr val="bg1"/>
                </a:solidFill>
                <a:latin typeface="Oswald Regular" panose="02000503000000000000" pitchFamily="2" charset="0"/>
              </a:rPr>
              <a:t>Inland Valley Human Society</a:t>
            </a:r>
          </a:p>
          <a:p>
            <a:pPr marL="1828800" lvl="3" indent="-457200">
              <a:buFont typeface="Wingdings" panose="05000000000000000000" pitchFamily="2" charset="2"/>
              <a:buChar char="Ø"/>
            </a:pPr>
            <a:r>
              <a:rPr lang="en-US" sz="2800" dirty="0">
                <a:solidFill>
                  <a:schemeClr val="bg1"/>
                </a:solidFill>
                <a:latin typeface="Oswald Regular" panose="02000503000000000000" pitchFamily="2" charset="0"/>
              </a:rPr>
              <a:t>https://www.ivhsspca.org/ </a:t>
            </a:r>
            <a:endParaRPr lang="en-US" sz="2800" dirty="0" smtClean="0">
              <a:solidFill>
                <a:schemeClr val="bg1"/>
              </a:solidFill>
              <a:latin typeface="Oswald Regular" panose="02000503000000000000" pitchFamily="2" charset="0"/>
            </a:endParaRP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(909) 623-9777 </a:t>
            </a:r>
            <a:r>
              <a:rPr lang="en-US" sz="2800" dirty="0">
                <a:solidFill>
                  <a:schemeClr val="bg1"/>
                </a:solidFill>
                <a:latin typeface="Oswald Regular" panose="02000503000000000000" pitchFamily="2" charset="0"/>
              </a:rPr>
              <a:t>(regular business hours) </a:t>
            </a:r>
          </a:p>
          <a:p>
            <a:pPr marL="1828800" lvl="3" indent="-457200">
              <a:buFont typeface="Wingdings" panose="05000000000000000000" pitchFamily="2" charset="2"/>
              <a:buChar char="Ø"/>
            </a:pPr>
            <a:r>
              <a:rPr lang="en-US" sz="2800" dirty="0" smtClean="0">
                <a:solidFill>
                  <a:schemeClr val="bg1"/>
                </a:solidFill>
                <a:latin typeface="Oswald Regular" panose="02000503000000000000" pitchFamily="2" charset="0"/>
              </a:rPr>
              <a:t>(909) 594-9858 </a:t>
            </a:r>
            <a:r>
              <a:rPr lang="en-US" sz="2800" dirty="0">
                <a:solidFill>
                  <a:schemeClr val="bg1"/>
                </a:solidFill>
                <a:latin typeface="Oswald Regular" panose="02000503000000000000" pitchFamily="2" charset="0"/>
              </a:rPr>
              <a:t>(after hours emergency)</a:t>
            </a:r>
          </a:p>
        </p:txBody>
      </p:sp>
    </p:spTree>
    <p:extLst>
      <p:ext uri="{BB962C8B-B14F-4D97-AF65-F5344CB8AC3E}">
        <p14:creationId xmlns:p14="http://schemas.microsoft.com/office/powerpoint/2010/main" val="4063638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89</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NEXT STEPS</a:t>
            </a:r>
            <a:endParaRPr lang="en-US" dirty="0">
              <a:solidFill>
                <a:schemeClr val="bg1"/>
              </a:solidFill>
              <a:latin typeface="Oswald Regular" panose="02000503000000000000" pitchFamily="2" charset="0"/>
            </a:endParaRPr>
          </a:p>
        </p:txBody>
      </p:sp>
    </p:spTree>
    <p:extLst>
      <p:ext uri="{BB962C8B-B14F-4D97-AF65-F5344CB8AC3E}">
        <p14:creationId xmlns:p14="http://schemas.microsoft.com/office/powerpoint/2010/main" val="4077448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9</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WHERE ARE WE NOW?</a:t>
            </a:r>
            <a:endParaRPr lang="en-US" sz="2000" dirty="0">
              <a:solidFill>
                <a:schemeClr val="bg1"/>
              </a:solidFill>
              <a:latin typeface="Oswald Regular" panose="02000503000000000000" pitchFamily="2" charset="0"/>
            </a:endParaRPr>
          </a:p>
        </p:txBody>
      </p:sp>
      <p:sp>
        <p:nvSpPr>
          <p:cNvPr id="6" name="TextBox 5"/>
          <p:cNvSpPr txBox="1"/>
          <p:nvPr/>
        </p:nvSpPr>
        <p:spPr>
          <a:xfrm>
            <a:off x="525162" y="590550"/>
            <a:ext cx="7772400"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solidFill>
                  <a:schemeClr val="bg1"/>
                </a:solidFill>
                <a:latin typeface="Oswald Regular" panose="02000503000000000000" pitchFamily="2" charset="0"/>
              </a:rPr>
              <a:t>Homelessness Strategic Plan</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Adopted by City Council on June 2018</a:t>
            </a:r>
          </a:p>
          <a:p>
            <a:pPr marL="914400" lvl="1" indent="-457200">
              <a:lnSpc>
                <a:spcPct val="150000"/>
              </a:lnSpc>
              <a:buFont typeface="Courier New" panose="02070309020205020404" pitchFamily="49" charset="0"/>
              <a:buChar char="o"/>
            </a:pPr>
            <a:r>
              <a:rPr lang="en-US" sz="2800" dirty="0" smtClean="0">
                <a:solidFill>
                  <a:schemeClr val="bg1"/>
                </a:solidFill>
                <a:latin typeface="Oswald Regular" panose="02000503000000000000" pitchFamily="2" charset="0"/>
              </a:rPr>
              <a:t>Shelter Emergency Adopted by City Council on May 17, 2018</a:t>
            </a:r>
          </a:p>
        </p:txBody>
      </p:sp>
    </p:spTree>
    <p:extLst>
      <p:ext uri="{BB962C8B-B14F-4D97-AF65-F5344CB8AC3E}">
        <p14:creationId xmlns:p14="http://schemas.microsoft.com/office/powerpoint/2010/main" val="24516975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90</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solidFill>
                <a:latin typeface="Oswald Regular" panose="02000503000000000000" pitchFamily="2" charset="0"/>
              </a:rPr>
              <a:t>NEXT STEPS/MOVING FORWARD</a:t>
            </a:r>
            <a:endParaRPr lang="en-US" sz="2000" dirty="0">
              <a:solidFill>
                <a:schemeClr val="bg1"/>
              </a:solidFill>
              <a:latin typeface="Oswald Regular" panose="02000503000000000000" pitchFamily="2" charset="0"/>
            </a:endParaRPr>
          </a:p>
        </p:txBody>
      </p:sp>
      <p:sp>
        <p:nvSpPr>
          <p:cNvPr id="6" name="TextBox 5"/>
          <p:cNvSpPr txBox="1"/>
          <p:nvPr/>
        </p:nvSpPr>
        <p:spPr>
          <a:xfrm>
            <a:off x="533400" y="971550"/>
            <a:ext cx="7772400" cy="4401205"/>
          </a:xfrm>
          <a:prstGeom prst="rect">
            <a:avLst/>
          </a:prstGeom>
          <a:noFill/>
        </p:spPr>
        <p:txBody>
          <a:bodyPr wrap="square" numCol="2" rtlCol="0">
            <a:spAutoFit/>
          </a:bodyPr>
          <a:lstStyle/>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Assess feedback</a:t>
            </a:r>
          </a:p>
          <a:p>
            <a:pPr marL="285750" indent="-285750">
              <a:buFont typeface="Arial" panose="020B0604020202020204" pitchFamily="34" charset="0"/>
              <a:buChar char="•"/>
            </a:pPr>
            <a:r>
              <a:rPr lang="en-US" sz="2800" dirty="0">
                <a:solidFill>
                  <a:schemeClr val="bg1"/>
                </a:solidFill>
                <a:latin typeface="Oswald Regular" panose="02000503000000000000" pitchFamily="2" charset="0"/>
              </a:rPr>
              <a:t>Communicate with Community</a:t>
            </a: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Target solutions</a:t>
            </a: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Funding options and service impacts</a:t>
            </a:r>
          </a:p>
          <a:p>
            <a:pPr marL="285750" indent="-285750">
              <a:buFont typeface="Arial" panose="020B0604020202020204" pitchFamily="34" charset="0"/>
              <a:buChar char="•"/>
            </a:pPr>
            <a:endParaRPr lang="en-US" sz="2800" dirty="0">
              <a:solidFill>
                <a:schemeClr val="bg1"/>
              </a:solidFill>
              <a:latin typeface="Oswald Regular" panose="02000503000000000000" pitchFamily="2" charset="0"/>
            </a:endParaRPr>
          </a:p>
          <a:p>
            <a:pPr marL="285750"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a:p>
            <a:pPr marL="285750"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a:p>
            <a:pPr marL="285750" indent="-285750">
              <a:buFont typeface="Arial" panose="020B0604020202020204" pitchFamily="34" charset="0"/>
              <a:buChar char="•"/>
            </a:pPr>
            <a:endParaRPr lang="en-US" sz="2800" dirty="0" smtClean="0">
              <a:solidFill>
                <a:schemeClr val="bg1"/>
              </a:solidFill>
              <a:latin typeface="Oswald Regular" panose="02000503000000000000" pitchFamily="2" charset="0"/>
            </a:endParaRPr>
          </a:p>
          <a:p>
            <a:pPr marL="285750" indent="-285750">
              <a:buFont typeface="Arial" panose="020B0604020202020204" pitchFamily="34" charset="0"/>
              <a:buChar char="•"/>
            </a:pPr>
            <a:r>
              <a:rPr lang="en-US" sz="2800" dirty="0" smtClean="0">
                <a:solidFill>
                  <a:schemeClr val="bg1"/>
                </a:solidFill>
                <a:latin typeface="Oswald Regular" panose="02000503000000000000" pitchFamily="2" charset="0"/>
              </a:rPr>
              <a:t>Prioritize objectives </a:t>
            </a:r>
            <a:r>
              <a:rPr lang="en-US" sz="1600" i="1" dirty="0" smtClean="0">
                <a:solidFill>
                  <a:schemeClr val="bg1"/>
                </a:solidFill>
                <a:latin typeface="Oswald Regular" panose="02000503000000000000" pitchFamily="2" charset="0"/>
              </a:rPr>
              <a:t>(examples)</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High Fire Hazard Zone Review</a:t>
            </a:r>
            <a:endParaRPr lang="en-US" sz="2000" dirty="0">
              <a:solidFill>
                <a:schemeClr val="bg1"/>
              </a:solidFill>
              <a:latin typeface="Oswald Regular" panose="02000503000000000000" pitchFamily="2" charset="0"/>
            </a:endParaRP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Shopping Cart Ordinance</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Anti-Camping-9</a:t>
            </a:r>
            <a:r>
              <a:rPr lang="en-US" sz="2000" baseline="30000" dirty="0" smtClean="0">
                <a:solidFill>
                  <a:schemeClr val="bg1"/>
                </a:solidFill>
                <a:latin typeface="Oswald Regular" panose="02000503000000000000" pitchFamily="2" charset="0"/>
              </a:rPr>
              <a:t>th</a:t>
            </a:r>
            <a:r>
              <a:rPr lang="en-US" sz="2000" dirty="0" smtClean="0">
                <a:solidFill>
                  <a:schemeClr val="bg1"/>
                </a:solidFill>
                <a:latin typeface="Oswald Regular" panose="02000503000000000000" pitchFamily="2" charset="0"/>
              </a:rPr>
              <a:t> Circuit Complaint Ordinance</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Evaluate Housing Options</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Environmental design strategies</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City staffing levels</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Health and safety concerns</a:t>
            </a:r>
          </a:p>
          <a:p>
            <a:pPr marL="914400" lvl="1" indent="-457200">
              <a:buFont typeface="Courier New" panose="02070309020205020404" pitchFamily="49" charset="0"/>
              <a:buChar char="o"/>
            </a:pPr>
            <a:r>
              <a:rPr lang="en-US" sz="2000" dirty="0" smtClean="0">
                <a:solidFill>
                  <a:schemeClr val="bg1"/>
                </a:solidFill>
                <a:latin typeface="Oswald Regular" panose="02000503000000000000" pitchFamily="2" charset="0"/>
              </a:rPr>
              <a:t>Better understanding of homeless Population</a:t>
            </a:r>
          </a:p>
        </p:txBody>
      </p:sp>
    </p:spTree>
    <p:extLst>
      <p:ext uri="{BB962C8B-B14F-4D97-AF65-F5344CB8AC3E}">
        <p14:creationId xmlns:p14="http://schemas.microsoft.com/office/powerpoint/2010/main" val="18237044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91</a:t>
            </a:fld>
            <a:endParaRPr lang="en-US" dirty="0"/>
          </a:p>
        </p:txBody>
      </p:sp>
      <p:sp>
        <p:nvSpPr>
          <p:cNvPr id="5" name="Title 1"/>
          <p:cNvSpPr txBox="1">
            <a:spLocks/>
          </p:cNvSpPr>
          <p:nvPr/>
        </p:nvSpPr>
        <p:spPr>
          <a:xfrm>
            <a:off x="914400" y="0"/>
            <a:ext cx="82296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Oswald Regular" panose="02000503000000000000" pitchFamily="2" charset="0"/>
              </a:rPr>
              <a:t>NEXT STEPS/MOVING FORWARD</a:t>
            </a:r>
          </a:p>
        </p:txBody>
      </p:sp>
      <p:sp>
        <p:nvSpPr>
          <p:cNvPr id="6" name="TextBox 5"/>
          <p:cNvSpPr txBox="1"/>
          <p:nvPr/>
        </p:nvSpPr>
        <p:spPr>
          <a:xfrm>
            <a:off x="533400" y="971550"/>
            <a:ext cx="7772400" cy="461664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Community partnerships</a:t>
            </a:r>
          </a:p>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Educated decisions</a:t>
            </a:r>
          </a:p>
          <a:p>
            <a:pPr marL="285750" indent="-285750">
              <a:spcAft>
                <a:spcPts val="1200"/>
              </a:spcAft>
              <a:buFont typeface="Arial" panose="020B0604020202020204" pitchFamily="34" charset="0"/>
              <a:buChar char="•"/>
            </a:pPr>
            <a:r>
              <a:rPr lang="en-US" sz="2800" dirty="0" smtClean="0">
                <a:solidFill>
                  <a:schemeClr val="bg1"/>
                </a:solidFill>
                <a:latin typeface="Oswald Regular" panose="02000503000000000000" pitchFamily="2" charset="0"/>
              </a:rPr>
              <a:t>No singular solution</a:t>
            </a:r>
          </a:p>
          <a:p>
            <a:pPr>
              <a:spcAft>
                <a:spcPts val="1200"/>
              </a:spcAft>
            </a:pPr>
            <a:r>
              <a:rPr lang="en-US" sz="2800" b="1" dirty="0" smtClean="0">
                <a:solidFill>
                  <a:schemeClr val="bg1"/>
                </a:solidFill>
                <a:latin typeface="Oswald Regular" panose="02000503000000000000" pitchFamily="2" charset="0"/>
              </a:rPr>
              <a:t>For more information/questions please visit </a:t>
            </a:r>
          </a:p>
          <a:p>
            <a:pPr>
              <a:spcAft>
                <a:spcPts val="1200"/>
              </a:spcAft>
            </a:pPr>
            <a:r>
              <a:rPr lang="en-US" sz="2800" i="1" dirty="0" smtClean="0">
                <a:solidFill>
                  <a:schemeClr val="bg1"/>
                </a:solidFill>
                <a:latin typeface="Oswald Regular" panose="02000503000000000000" pitchFamily="2" charset="0"/>
              </a:rPr>
              <a:t>www.CityofGlendora.org/homelessnessplan</a:t>
            </a:r>
          </a:p>
          <a:p>
            <a:pPr>
              <a:spcAft>
                <a:spcPts val="1200"/>
              </a:spcAft>
            </a:pPr>
            <a:r>
              <a:rPr lang="en-US" sz="2800" b="1" dirty="0" smtClean="0">
                <a:solidFill>
                  <a:schemeClr val="bg1"/>
                </a:solidFill>
                <a:latin typeface="Oswald Regular" panose="02000503000000000000" pitchFamily="2" charset="0"/>
              </a:rPr>
              <a:t>Contact Staff:</a:t>
            </a:r>
          </a:p>
          <a:p>
            <a:pPr>
              <a:spcAft>
                <a:spcPts val="1200"/>
              </a:spcAft>
            </a:pPr>
            <a:r>
              <a:rPr lang="en-US" sz="2800" i="1" dirty="0">
                <a:solidFill>
                  <a:schemeClr val="bg1"/>
                </a:solidFill>
                <a:latin typeface="Oswald Regular" panose="02000503000000000000" pitchFamily="2" charset="0"/>
              </a:rPr>
              <a:t>H</a:t>
            </a:r>
            <a:r>
              <a:rPr lang="en-US" sz="2800" i="1" dirty="0" smtClean="0">
                <a:solidFill>
                  <a:schemeClr val="bg1"/>
                </a:solidFill>
                <a:latin typeface="Oswald Regular" panose="02000503000000000000" pitchFamily="2" charset="0"/>
              </a:rPr>
              <a:t>omelessness@CityofGlendora.org </a:t>
            </a:r>
            <a:endParaRPr lang="en-US" sz="2800" i="1" dirty="0">
              <a:solidFill>
                <a:schemeClr val="bg1"/>
              </a:solidFill>
              <a:latin typeface="Oswald Regular" panose="02000503000000000000" pitchFamily="2" charset="0"/>
            </a:endParaRPr>
          </a:p>
          <a:p>
            <a:pPr>
              <a:spcAft>
                <a:spcPts val="1200"/>
              </a:spcAft>
            </a:pPr>
            <a:endParaRPr lang="en-US" sz="2800" i="1" dirty="0" smtClean="0">
              <a:solidFill>
                <a:schemeClr val="bg1"/>
              </a:solidFill>
              <a:latin typeface="Oswald Regular" panose="02000503000000000000" pitchFamily="2" charset="0"/>
            </a:endParaRPr>
          </a:p>
        </p:txBody>
      </p:sp>
    </p:spTree>
    <p:extLst>
      <p:ext uri="{BB962C8B-B14F-4D97-AF65-F5344CB8AC3E}">
        <p14:creationId xmlns:p14="http://schemas.microsoft.com/office/powerpoint/2010/main" val="863827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A0FA2-AAEB-48B7-A782-4DEB54632334}" type="slidenum">
              <a:rPr lang="en-US" smtClean="0"/>
              <a:t>92</a:t>
            </a:fld>
            <a:endParaRPr lang="en-US" dirty="0"/>
          </a:p>
        </p:txBody>
      </p:sp>
      <p:sp>
        <p:nvSpPr>
          <p:cNvPr id="5" name="Title 1"/>
          <p:cNvSpPr txBox="1">
            <a:spLocks/>
          </p:cNvSpPr>
          <p:nvPr/>
        </p:nvSpPr>
        <p:spPr>
          <a:xfrm>
            <a:off x="19304" y="1809750"/>
            <a:ext cx="91440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Oswald Regular" panose="02000503000000000000" pitchFamily="2" charset="0"/>
              </a:rPr>
              <a:t>THANK YOU</a:t>
            </a:r>
            <a:endParaRPr lang="en-US" dirty="0">
              <a:solidFill>
                <a:schemeClr val="bg1"/>
              </a:solidFill>
              <a:latin typeface="Oswald Regular" panose="02000503000000000000" pitchFamily="2" charset="0"/>
            </a:endParaRPr>
          </a:p>
        </p:txBody>
      </p:sp>
      <p:sp>
        <p:nvSpPr>
          <p:cNvPr id="3" name="TextBox 2"/>
          <p:cNvSpPr txBox="1"/>
          <p:nvPr/>
        </p:nvSpPr>
        <p:spPr>
          <a:xfrm>
            <a:off x="400304" y="4564618"/>
            <a:ext cx="8382000" cy="369332"/>
          </a:xfrm>
          <a:prstGeom prst="rect">
            <a:avLst/>
          </a:prstGeom>
          <a:noFill/>
        </p:spPr>
        <p:txBody>
          <a:bodyPr wrap="square" rtlCol="0">
            <a:spAutoFit/>
          </a:bodyPr>
          <a:lstStyle/>
          <a:p>
            <a:r>
              <a:rPr lang="en-US" dirty="0" smtClean="0">
                <a:solidFill>
                  <a:schemeClr val="bg1"/>
                </a:solidFill>
              </a:rPr>
              <a:t>Glendora City Council Members can be reached at City_Council@cityofglendora.org</a:t>
            </a:r>
            <a:endParaRPr lang="en-US" dirty="0">
              <a:solidFill>
                <a:schemeClr val="bg1"/>
              </a:solidFill>
            </a:endParaRPr>
          </a:p>
        </p:txBody>
      </p:sp>
    </p:spTree>
    <p:extLst>
      <p:ext uri="{BB962C8B-B14F-4D97-AF65-F5344CB8AC3E}">
        <p14:creationId xmlns:p14="http://schemas.microsoft.com/office/powerpoint/2010/main" val="2111921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Homlessness Workshop 9.17.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ty of Glendora">
      <a:majorFont>
        <a:latin typeface="Oswald Regular"/>
        <a:ea typeface=""/>
        <a:cs typeface=""/>
      </a:majorFont>
      <a:minorFont>
        <a:latin typeface="Oswald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Homlessness Workshop 9.17.19</Template>
  <TotalTime>898</TotalTime>
  <Words>4220</Words>
  <Application>Microsoft Office PowerPoint</Application>
  <PresentationFormat>On-screen Show (16:9)</PresentationFormat>
  <Paragraphs>842</Paragraphs>
  <Slides>92</Slides>
  <Notes>92</Notes>
  <HiddenSlides>0</HiddenSlides>
  <MMClips>0</MMClips>
  <ScaleCrop>false</ScaleCrop>
  <HeadingPairs>
    <vt:vector size="4" baseType="variant">
      <vt:variant>
        <vt:lpstr>Theme</vt:lpstr>
      </vt:variant>
      <vt:variant>
        <vt:i4>2</vt:i4>
      </vt:variant>
      <vt:variant>
        <vt:lpstr>Slide Titles</vt:lpstr>
      </vt:variant>
      <vt:variant>
        <vt:i4>92</vt:i4>
      </vt:variant>
    </vt:vector>
  </HeadingPairs>
  <TitlesOfParts>
    <vt:vector size="94" baseType="lpstr">
      <vt:lpstr>Homlessness Workshop 9.17.19</vt:lpstr>
      <vt:lpstr>Balance</vt:lpstr>
      <vt:lpstr>Homelessness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District Attorney’s Office  and the  Criminal Justice System   By Deanne Castorena, DIC West Covina</vt:lpstr>
      <vt:lpstr>DE-INCARCERATION</vt:lpstr>
      <vt:lpstr>PROP 36</vt:lpstr>
      <vt:lpstr>AB 109</vt:lpstr>
      <vt:lpstr>PROP 47</vt:lpstr>
      <vt:lpstr>PROP 57 </vt:lpstr>
      <vt:lpstr>PROP 64 </vt:lpstr>
      <vt:lpstr>SB 10</vt:lpstr>
      <vt:lpstr>AB 1810 MENTAL HEALTH DIVERSION</vt:lpstr>
      <vt:lpstr>MILITARY DIVERSION</vt:lpstr>
      <vt:lpstr>DRUG DIVERSION </vt:lpstr>
      <vt:lpstr>8TH AMENDMENT </vt:lpstr>
      <vt:lpstr>CUMULATIVE IMPACT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STAFF INVOLVEMENT  </vt:lpstr>
      <vt:lpstr>CITY STAFF INVOLVEMENT</vt:lpstr>
      <vt:lpstr>CITY STAFF INVOLVEMENT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Glendora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Homelessness Workshop</dc:title>
  <dc:creator>Adam Raymond</dc:creator>
  <cp:lastModifiedBy>Kathleen Sessman</cp:lastModifiedBy>
  <cp:revision>68</cp:revision>
  <dcterms:created xsi:type="dcterms:W3CDTF">2019-09-17T02:42:00Z</dcterms:created>
  <dcterms:modified xsi:type="dcterms:W3CDTF">2019-09-18T20:48:51Z</dcterms:modified>
</cp:coreProperties>
</file>